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30802" y="191834"/>
            <a:ext cx="7482395" cy="12439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653349"/>
            <a:ext cx="8072119" cy="41808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6039" y="6600253"/>
            <a:ext cx="206375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jp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jp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jp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doe.virginia.gov/school_finance/efficiency_reviews/index.shtml" TargetMode="External"/><Relationship Id="rId3" Type="http://schemas.openxmlformats.org/officeDocument/2006/relationships/hyperlink" Target="http://www.lbb.state.tx.us/TeamPage.aspx?Team=SchoolPerfRev" TargetMode="External"/><Relationship Id="rId4" Type="http://schemas.openxmlformats.org/officeDocument/2006/relationships/hyperlink" Target="http://www.governor.wv.gov/Pages/Search.aspx?q=efficiency" TargetMode="External"/><Relationship Id="rId5" Type="http://schemas.openxmlformats.org/officeDocument/2006/relationships/hyperlink" Target="http://portal.sao.wa.gov/ReportSearch/Home/ViewReportFile?arn=1000004&amp;amp;isFindin" TargetMode="External"/><Relationship Id="rId6" Type="http://schemas.openxmlformats.org/officeDocument/2006/relationships/hyperlink" Target="http://www.ok.gov/oeqa/Oklahoma_School_Performance_Review/" TargetMode="External"/><Relationship Id="rId7" Type="http://schemas.openxmlformats.org/officeDocument/2006/relationships/image" Target="../media/image14.png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tidwell@grantmaster.org" TargetMode="External"/><Relationship Id="rId3" Type="http://schemas.openxmlformats.org/officeDocument/2006/relationships/hyperlink" Target="mailto:jjcandassociates@gmail.com" TargetMode="External"/><Relationship Id="rId4" Type="http://schemas.openxmlformats.org/officeDocument/2006/relationships/image" Target="../media/image3.jpg"/><Relationship Id="rId5" Type="http://schemas.openxmlformats.org/officeDocument/2006/relationships/image" Target="../media/image15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0214" y="430942"/>
            <a:ext cx="6724015" cy="1122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343025" marR="5080" indent="-1330960">
              <a:lnSpc>
                <a:spcPct val="100000"/>
              </a:lnSpc>
              <a:spcBef>
                <a:spcPts val="100"/>
              </a:spcBef>
            </a:pPr>
            <a:r>
              <a:rPr dirty="0" sz="3600" spc="-15"/>
              <a:t>Presentation </a:t>
            </a:r>
            <a:r>
              <a:rPr dirty="0" sz="3600" spc="-25"/>
              <a:t>for </a:t>
            </a:r>
            <a:r>
              <a:rPr dirty="0" sz="3600"/>
              <a:t>the </a:t>
            </a:r>
            <a:r>
              <a:rPr dirty="0" sz="3600" spc="-5"/>
              <a:t>South </a:t>
            </a:r>
            <a:r>
              <a:rPr dirty="0" sz="3600" spc="-10"/>
              <a:t>Carolina  </a:t>
            </a:r>
            <a:r>
              <a:rPr dirty="0" sz="3600" spc="-15"/>
              <a:t>Oversight</a:t>
            </a:r>
            <a:r>
              <a:rPr dirty="0" sz="3600" spc="5"/>
              <a:t> </a:t>
            </a:r>
            <a:r>
              <a:rPr dirty="0" sz="3600" spc="-15"/>
              <a:t>Committee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5940" y="1669954"/>
            <a:ext cx="6873875" cy="3423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09675" marR="5080" indent="635">
              <a:lnSpc>
                <a:spcPct val="100000"/>
              </a:lnSpc>
              <a:spcBef>
                <a:spcPts val="100"/>
              </a:spcBef>
            </a:pPr>
            <a:r>
              <a:rPr dirty="0" sz="3000" spc="-5" b="1">
                <a:solidFill>
                  <a:srgbClr val="FFFFFF"/>
                </a:solidFill>
                <a:latin typeface="Calibri"/>
                <a:cs typeface="Calibri"/>
              </a:rPr>
              <a:t>School District </a:t>
            </a:r>
            <a:r>
              <a:rPr dirty="0" sz="3000" spc="-15" b="1">
                <a:solidFill>
                  <a:srgbClr val="FFFFFF"/>
                </a:solidFill>
                <a:latin typeface="Calibri"/>
                <a:cs typeface="Calibri"/>
              </a:rPr>
              <a:t>Efficiency </a:t>
            </a:r>
            <a:r>
              <a:rPr dirty="0" sz="3000" spc="-20" b="1">
                <a:solidFill>
                  <a:srgbClr val="FFFFFF"/>
                </a:solidFill>
                <a:latin typeface="Calibri"/>
                <a:cs typeface="Calibri"/>
              </a:rPr>
              <a:t>Reviews  </a:t>
            </a:r>
            <a:r>
              <a:rPr dirty="0" sz="3000" spc="-10" b="1">
                <a:solidFill>
                  <a:srgbClr val="FFFFFF"/>
                </a:solidFill>
                <a:latin typeface="Calibri"/>
                <a:cs typeface="Calibri"/>
              </a:rPr>
              <a:t>Proviso </a:t>
            </a:r>
            <a:r>
              <a:rPr dirty="0" sz="3000" b="1">
                <a:solidFill>
                  <a:srgbClr val="FFFFFF"/>
                </a:solidFill>
                <a:latin typeface="Calibri"/>
                <a:cs typeface="Calibri"/>
              </a:rPr>
              <a:t>1.95 </a:t>
            </a:r>
            <a:r>
              <a:rPr dirty="0" sz="3000" spc="-5" b="1">
                <a:solidFill>
                  <a:srgbClr val="FFFFFF"/>
                </a:solidFill>
                <a:latin typeface="Calibri"/>
                <a:cs typeface="Calibri"/>
              </a:rPr>
              <a:t>of the </a:t>
            </a:r>
            <a:r>
              <a:rPr dirty="0" sz="3000" b="1">
                <a:solidFill>
                  <a:srgbClr val="FFFFFF"/>
                </a:solidFill>
                <a:latin typeface="Calibri"/>
                <a:cs typeface="Calibri"/>
              </a:rPr>
              <a:t>2014-15</a:t>
            </a:r>
            <a:r>
              <a:rPr dirty="0" sz="3000" spc="-4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000" spc="-15" b="1">
                <a:solidFill>
                  <a:srgbClr val="FFFFFF"/>
                </a:solidFill>
                <a:latin typeface="Calibri"/>
                <a:cs typeface="Calibri"/>
              </a:rPr>
              <a:t>General  </a:t>
            </a:r>
            <a:r>
              <a:rPr dirty="0" sz="3000" spc="-10" b="1">
                <a:solidFill>
                  <a:srgbClr val="FFFFFF"/>
                </a:solidFill>
                <a:latin typeface="Calibri"/>
                <a:cs typeface="Calibri"/>
              </a:rPr>
              <a:t>Appropriations</a:t>
            </a:r>
            <a:r>
              <a:rPr dirty="0" sz="3000" spc="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000" spc="-5" b="1">
                <a:solidFill>
                  <a:srgbClr val="FFFFFF"/>
                </a:solidFill>
                <a:latin typeface="Calibri"/>
                <a:cs typeface="Calibri"/>
              </a:rPr>
              <a:t>Act</a:t>
            </a:r>
            <a:endParaRPr sz="3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55"/>
              </a:spcBef>
            </a:pPr>
            <a:r>
              <a:rPr dirty="0" sz="3000" spc="-45">
                <a:solidFill>
                  <a:srgbClr val="FFFFFF"/>
                </a:solidFill>
                <a:latin typeface="Webdings"/>
                <a:cs typeface="Webdings"/>
              </a:rPr>
              <a:t></a:t>
            </a:r>
            <a:r>
              <a:rPr dirty="0" sz="3000" spc="-45">
                <a:solidFill>
                  <a:srgbClr val="FFFFFF"/>
                </a:solidFill>
                <a:latin typeface="Calibri"/>
                <a:cs typeface="Calibri"/>
              </a:rPr>
              <a:t>Barnwell </a:t>
            </a:r>
            <a:r>
              <a:rPr dirty="0" sz="3000">
                <a:solidFill>
                  <a:srgbClr val="FFFFFF"/>
                </a:solidFill>
                <a:latin typeface="Calibri"/>
                <a:cs typeface="Calibri"/>
              </a:rPr>
              <a:t>19 – 744</a:t>
            </a:r>
            <a:r>
              <a:rPr dirty="0" sz="3000" spc="4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000" spc="-10">
                <a:solidFill>
                  <a:srgbClr val="FFFFFF"/>
                </a:solidFill>
                <a:latin typeface="Calibri"/>
                <a:cs typeface="Calibri"/>
              </a:rPr>
              <a:t>students</a:t>
            </a:r>
            <a:endParaRPr sz="3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3000" spc="-40">
                <a:solidFill>
                  <a:srgbClr val="FFFFFF"/>
                </a:solidFill>
                <a:latin typeface="Webdings"/>
                <a:cs typeface="Webdings"/>
              </a:rPr>
              <a:t></a:t>
            </a:r>
            <a:r>
              <a:rPr dirty="0" sz="3000" spc="-40">
                <a:solidFill>
                  <a:srgbClr val="FFFFFF"/>
                </a:solidFill>
                <a:latin typeface="Calibri"/>
                <a:cs typeface="Calibri"/>
              </a:rPr>
              <a:t>Clarendon </a:t>
            </a:r>
            <a:r>
              <a:rPr dirty="0" sz="3000">
                <a:solidFill>
                  <a:srgbClr val="FFFFFF"/>
                </a:solidFill>
                <a:latin typeface="Calibri"/>
                <a:cs typeface="Calibri"/>
              </a:rPr>
              <a:t>1 – 807</a:t>
            </a:r>
            <a:r>
              <a:rPr dirty="0" sz="3000" spc="3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000" spc="-10">
                <a:solidFill>
                  <a:srgbClr val="FFFFFF"/>
                </a:solidFill>
                <a:latin typeface="Calibri"/>
                <a:cs typeface="Calibri"/>
              </a:rPr>
              <a:t>students</a:t>
            </a:r>
            <a:endParaRPr sz="3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3000" spc="-40">
                <a:solidFill>
                  <a:srgbClr val="FFFFFF"/>
                </a:solidFill>
                <a:latin typeface="Webdings"/>
                <a:cs typeface="Webdings"/>
              </a:rPr>
              <a:t></a:t>
            </a:r>
            <a:r>
              <a:rPr dirty="0" sz="3000" spc="-40">
                <a:solidFill>
                  <a:srgbClr val="FFFFFF"/>
                </a:solidFill>
                <a:latin typeface="Calibri"/>
                <a:cs typeface="Calibri"/>
              </a:rPr>
              <a:t>Dorchester </a:t>
            </a:r>
            <a:r>
              <a:rPr dirty="0" sz="3000">
                <a:solidFill>
                  <a:srgbClr val="FFFFFF"/>
                </a:solidFill>
                <a:latin typeface="Calibri"/>
                <a:cs typeface="Calibri"/>
              </a:rPr>
              <a:t>2 – </a:t>
            </a:r>
            <a:r>
              <a:rPr dirty="0" sz="3000" spc="-5">
                <a:solidFill>
                  <a:srgbClr val="FFFFFF"/>
                </a:solidFill>
                <a:latin typeface="Calibri"/>
                <a:cs typeface="Calibri"/>
              </a:rPr>
              <a:t>25,000</a:t>
            </a:r>
            <a:r>
              <a:rPr dirty="0" sz="3000" spc="3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000" spc="-10">
                <a:solidFill>
                  <a:srgbClr val="FFFFFF"/>
                </a:solidFill>
                <a:latin typeface="Calibri"/>
                <a:cs typeface="Calibri"/>
              </a:rPr>
              <a:t>students</a:t>
            </a:r>
            <a:endParaRPr sz="3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3000" spc="-45">
                <a:solidFill>
                  <a:srgbClr val="FFFFFF"/>
                </a:solidFill>
                <a:latin typeface="Webdings"/>
                <a:cs typeface="Webdings"/>
              </a:rPr>
              <a:t></a:t>
            </a:r>
            <a:r>
              <a:rPr dirty="0" sz="3000" spc="-45">
                <a:solidFill>
                  <a:srgbClr val="FFFFFF"/>
                </a:solidFill>
                <a:latin typeface="Calibri"/>
                <a:cs typeface="Calibri"/>
              </a:rPr>
              <a:t>Lexington </a:t>
            </a:r>
            <a:r>
              <a:rPr dirty="0" sz="3000">
                <a:solidFill>
                  <a:srgbClr val="FFFFFF"/>
                </a:solidFill>
                <a:latin typeface="Calibri"/>
                <a:cs typeface="Calibri"/>
              </a:rPr>
              <a:t>4 – </a:t>
            </a:r>
            <a:r>
              <a:rPr dirty="0" sz="3000" spc="-5">
                <a:solidFill>
                  <a:srgbClr val="FFFFFF"/>
                </a:solidFill>
                <a:latin typeface="Calibri"/>
                <a:cs typeface="Calibri"/>
              </a:rPr>
              <a:t>3,438</a:t>
            </a:r>
            <a:r>
              <a:rPr dirty="0" sz="3000" spc="4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000" spc="-10">
                <a:solidFill>
                  <a:srgbClr val="FFFFFF"/>
                </a:solidFill>
                <a:latin typeface="Calibri"/>
                <a:cs typeface="Calibri"/>
              </a:rPr>
              <a:t>students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56834" y="5377788"/>
            <a:ext cx="4027170" cy="6362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solidFill>
                  <a:srgbClr val="FFFFFF"/>
                </a:solidFill>
                <a:latin typeface="Calibri"/>
                <a:cs typeface="Calibri"/>
              </a:rPr>
              <a:t>June 8,</a:t>
            </a:r>
            <a:r>
              <a:rPr dirty="0" sz="2000" spc="-4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FFFFFF"/>
                </a:solidFill>
                <a:latin typeface="Calibri"/>
                <a:cs typeface="Calibri"/>
              </a:rPr>
              <a:t>2015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2000" spc="-10">
                <a:solidFill>
                  <a:srgbClr val="FFFFFF"/>
                </a:solidFill>
                <a:latin typeface="Calibri"/>
                <a:cs typeface="Calibri"/>
              </a:rPr>
              <a:t>Presented </a:t>
            </a:r>
            <a:r>
              <a:rPr dirty="0" sz="2000" spc="-5">
                <a:solidFill>
                  <a:srgbClr val="FFFFFF"/>
                </a:solidFill>
                <a:latin typeface="Calibri"/>
                <a:cs typeface="Calibri"/>
              </a:rPr>
              <a:t>by Tidwell </a:t>
            </a:r>
            <a:r>
              <a:rPr dirty="0" sz="2000">
                <a:solidFill>
                  <a:srgbClr val="FFFFFF"/>
                </a:solidFill>
                <a:latin typeface="Calibri"/>
                <a:cs typeface="Calibri"/>
              </a:rPr>
              <a:t>&amp; </a:t>
            </a:r>
            <a:r>
              <a:rPr dirty="0" sz="2000" spc="-10">
                <a:solidFill>
                  <a:srgbClr val="FFFFFF"/>
                </a:solidFill>
                <a:latin typeface="Calibri"/>
                <a:cs typeface="Calibri"/>
              </a:rPr>
              <a:t>Associates,</a:t>
            </a:r>
            <a:r>
              <a:rPr dirty="0" sz="2000" spc="2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FFFFFF"/>
                </a:solidFill>
                <a:latin typeface="Calibri"/>
                <a:cs typeface="Calibri"/>
              </a:rPr>
              <a:t>Inc.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04800" y="762000"/>
            <a:ext cx="1474469" cy="1097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590800" y="6096000"/>
            <a:ext cx="4114799" cy="5333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218440" y="6431978"/>
            <a:ext cx="12827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 sz="1200">
                <a:solidFill>
                  <a:srgbClr val="FFFFFF"/>
                </a:solidFill>
                <a:latin typeface="Calibri"/>
                <a:cs typeface="Calibri"/>
              </a:rPr>
              <a:t>1</a:t>
            </a:fld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  <p:transition spd="fast">
    <p:split orient="horz" dir="in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8146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3600" spc="-5"/>
              <a:t>District </a:t>
            </a:r>
            <a:r>
              <a:rPr dirty="0" sz="3600" spc="-20"/>
              <a:t>Organization </a:t>
            </a:r>
            <a:r>
              <a:rPr dirty="0" sz="3600" spc="-5"/>
              <a:t>and</a:t>
            </a:r>
            <a:r>
              <a:rPr dirty="0" sz="3600" spc="30"/>
              <a:t> </a:t>
            </a:r>
            <a:r>
              <a:rPr dirty="0" sz="3600" spc="-15"/>
              <a:t>Management</a:t>
            </a:r>
            <a:endParaRPr sz="3600"/>
          </a:p>
          <a:p>
            <a:pPr algn="ctr">
              <a:lnSpc>
                <a:spcPct val="100000"/>
              </a:lnSpc>
              <a:spcBef>
                <a:spcPts val="70"/>
              </a:spcBef>
            </a:pPr>
            <a:r>
              <a:rPr dirty="0" sz="2400" spc="-5" b="0">
                <a:latin typeface="Calibri"/>
                <a:cs typeface="Calibri"/>
              </a:rPr>
              <a:t>(SELECTED </a:t>
            </a:r>
            <a:r>
              <a:rPr dirty="0" sz="2400" spc="-15" b="0">
                <a:latin typeface="Calibri"/>
                <a:cs typeface="Calibri"/>
              </a:rPr>
              <a:t>GLOBAL </a:t>
            </a:r>
            <a:r>
              <a:rPr dirty="0" sz="2400" spc="-5" b="0">
                <a:latin typeface="Calibri"/>
                <a:cs typeface="Calibri"/>
              </a:rPr>
              <a:t>FINDINGS/FUTURE</a:t>
            </a:r>
            <a:r>
              <a:rPr dirty="0" sz="2400" spc="-35" b="0">
                <a:latin typeface="Calibri"/>
                <a:cs typeface="Calibri"/>
              </a:rPr>
              <a:t> </a:t>
            </a:r>
            <a:r>
              <a:rPr dirty="0" sz="2400" spc="-20" b="0">
                <a:latin typeface="Calibri"/>
                <a:cs typeface="Calibri"/>
              </a:rPr>
              <a:t>CONSIDERATION)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5940" y="1613408"/>
            <a:ext cx="8033384" cy="268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355600" algn="l"/>
                <a:tab pos="5852795" algn="l"/>
                <a:tab pos="6405245" algn="l"/>
              </a:tabLst>
            </a:pP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2400" spc="-25">
                <a:solidFill>
                  <a:srgbClr val="FFFFFF"/>
                </a:solidFill>
                <a:latin typeface="Calibri"/>
                <a:cs typeface="Calibri"/>
              </a:rPr>
              <a:t>state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collects districts’ </a:t>
            </a:r>
            <a:r>
              <a:rPr dirty="0" sz="2400" spc="-20" b="1">
                <a:solidFill>
                  <a:srgbClr val="FFFFFF"/>
                </a:solidFill>
                <a:latin typeface="Calibri"/>
                <a:cs typeface="Calibri"/>
              </a:rPr>
              <a:t>strategic 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plans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prior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districts  receiving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their </a:t>
            </a:r>
            <a:r>
              <a:rPr dirty="0" sz="2400" spc="-25">
                <a:solidFill>
                  <a:srgbClr val="FFFFFF"/>
                </a:solidFill>
                <a:latin typeface="Calibri"/>
                <a:cs typeface="Calibri"/>
              </a:rPr>
              <a:t>state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student testing</a:t>
            </a:r>
            <a:r>
              <a:rPr dirty="0" sz="2400" spc="2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data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30">
                <a:solidFill>
                  <a:srgbClr val="FFFFFF"/>
                </a:solidFill>
                <a:latin typeface="Calibri"/>
                <a:cs typeface="Calibri"/>
              </a:rPr>
              <a:t>(PASS).	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Plans </a:t>
            </a:r>
            <a:r>
              <a:rPr dirty="0" sz="2400" spc="-25">
                <a:solidFill>
                  <a:srgbClr val="FFFFFF"/>
                </a:solidFill>
                <a:latin typeface="Calibri"/>
                <a:cs typeface="Calibri"/>
              </a:rPr>
              <a:t>are 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typically based on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student</a:t>
            </a:r>
            <a:r>
              <a:rPr dirty="0" sz="2400" spc="2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academic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needs.	Plans should be 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submitted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2400" spc="-25">
                <a:solidFill>
                  <a:srgbClr val="FFFFFF"/>
                </a:solidFill>
                <a:latin typeface="Calibri"/>
                <a:cs typeface="Calibri"/>
              </a:rPr>
              <a:t>state </a:t>
            </a:r>
            <a:r>
              <a:rPr dirty="0" sz="2400" spc="-10" i="1">
                <a:solidFill>
                  <a:srgbClr val="FFFFFF"/>
                </a:solidFill>
                <a:latin typeface="Calibri"/>
                <a:cs typeface="Calibri"/>
              </a:rPr>
              <a:t>after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districts </a:t>
            </a:r>
            <a:r>
              <a:rPr dirty="0" sz="2400" spc="-20">
                <a:solidFill>
                  <a:srgbClr val="FFFFFF"/>
                </a:solidFill>
                <a:latin typeface="Calibri"/>
                <a:cs typeface="Calibri"/>
              </a:rPr>
              <a:t>have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had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an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opportunity 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study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their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current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test</a:t>
            </a:r>
            <a:r>
              <a:rPr dirty="0" sz="2400" spc="-2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scores.</a:t>
            </a:r>
            <a:endParaRPr sz="2400">
              <a:latin typeface="Calibri"/>
              <a:cs typeface="Calibri"/>
            </a:endParaRPr>
          </a:p>
          <a:p>
            <a:pPr marL="355600" marR="909319" indent="-342900">
              <a:lnSpc>
                <a:spcPct val="100000"/>
              </a:lnSpc>
              <a:spcBef>
                <a:spcPts val="800"/>
              </a:spcBef>
              <a:buFont typeface="Wingdings"/>
              <a:buChar char=""/>
              <a:tabLst>
                <a:tab pos="355600" algn="l"/>
              </a:tabLst>
            </a:pP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Districts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report that there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are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no </a:t>
            </a:r>
            <a:r>
              <a:rPr dirty="0" sz="2400" spc="-25">
                <a:solidFill>
                  <a:srgbClr val="FFFFFF"/>
                </a:solidFill>
                <a:latin typeface="Calibri"/>
                <a:cs typeface="Calibri"/>
              </a:rPr>
              <a:t>state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expectations </a:t>
            </a:r>
            <a:r>
              <a:rPr dirty="0" sz="2400" spc="-20">
                <a:solidFill>
                  <a:srgbClr val="FFFFFF"/>
                </a:solidFill>
                <a:latin typeface="Calibri"/>
                <a:cs typeface="Calibri"/>
              </a:rPr>
              <a:t>for 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districts’ 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Response </a:t>
            </a: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Intervention </a:t>
            </a: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program</a:t>
            </a:r>
            <a:r>
              <a:rPr dirty="0" sz="2400" spc="-4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(RtI)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  <p:transition spd="fast">
    <p:split orient="horz" dir="in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5886" y="347281"/>
            <a:ext cx="435102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/>
              <a:t>Financial</a:t>
            </a:r>
            <a:r>
              <a:rPr dirty="0" sz="3600" spc="-15"/>
              <a:t> Management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5940" y="905065"/>
            <a:ext cx="8023859" cy="43148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588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(SELECTED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GLOBAL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FINDINGS/FUTURE</a:t>
            </a:r>
            <a:r>
              <a:rPr dirty="0" sz="2400" spc="-3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20">
                <a:solidFill>
                  <a:srgbClr val="FFFFFF"/>
                </a:solidFill>
                <a:latin typeface="Calibri"/>
                <a:cs typeface="Calibri"/>
              </a:rPr>
              <a:t>CONSIDERATION)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3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355600" algn="l"/>
              </a:tabLst>
            </a:pP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All of </a:t>
            </a:r>
            <a:r>
              <a:rPr dirty="0" sz="2800" spc="-1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4 </a:t>
            </a:r>
            <a:r>
              <a:rPr dirty="0" sz="2800" spc="-15">
                <a:solidFill>
                  <a:srgbClr val="FFFFFF"/>
                </a:solidFill>
                <a:latin typeface="Calibri"/>
                <a:cs typeface="Calibri"/>
              </a:rPr>
              <a:t>districts </a:t>
            </a:r>
            <a:r>
              <a:rPr dirty="0" sz="2800" spc="-10">
                <a:solidFill>
                  <a:srgbClr val="FFFFFF"/>
                </a:solidFill>
                <a:latin typeface="Calibri"/>
                <a:cs typeface="Calibri"/>
              </a:rPr>
              <a:t>could use </a:t>
            </a: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an </a:t>
            </a:r>
            <a:r>
              <a:rPr dirty="0" sz="2800" spc="-10">
                <a:solidFill>
                  <a:srgbClr val="FFFFFF"/>
                </a:solidFill>
                <a:latin typeface="Calibri"/>
                <a:cs typeface="Calibri"/>
              </a:rPr>
              <a:t>independent </a:t>
            </a:r>
            <a:r>
              <a:rPr dirty="0" sz="2800" spc="-20">
                <a:solidFill>
                  <a:srgbClr val="FFFFFF"/>
                </a:solidFill>
                <a:latin typeface="Calibri"/>
                <a:cs typeface="Calibri"/>
              </a:rPr>
              <a:t>review  </a:t>
            </a: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2800" spc="-10">
                <a:solidFill>
                  <a:srgbClr val="FFFFFF"/>
                </a:solidFill>
                <a:latin typeface="Calibri"/>
                <a:cs typeface="Calibri"/>
              </a:rPr>
              <a:t>their </a:t>
            </a:r>
            <a:r>
              <a:rPr dirty="0" sz="2800" spc="-15">
                <a:solidFill>
                  <a:srgbClr val="FFFFFF"/>
                </a:solidFill>
                <a:latin typeface="Calibri"/>
                <a:cs typeface="Calibri"/>
              </a:rPr>
              <a:t>insurance</a:t>
            </a:r>
            <a:r>
              <a:rPr dirty="0" sz="2800" spc="6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20">
                <a:solidFill>
                  <a:srgbClr val="FFFFFF"/>
                </a:solidFill>
                <a:latin typeface="Calibri"/>
                <a:cs typeface="Calibri"/>
              </a:rPr>
              <a:t>coverage.</a:t>
            </a:r>
            <a:endParaRPr sz="2800">
              <a:latin typeface="Calibri"/>
              <a:cs typeface="Calibri"/>
            </a:endParaRPr>
          </a:p>
          <a:p>
            <a:pPr marL="355600" marR="229870" indent="-342900">
              <a:lnSpc>
                <a:spcPct val="100000"/>
              </a:lnSpc>
              <a:spcBef>
                <a:spcPts val="670"/>
              </a:spcBef>
              <a:buFont typeface="Wingdings"/>
              <a:buChar char=""/>
              <a:tabLst>
                <a:tab pos="355600" algn="l"/>
              </a:tabLst>
            </a:pP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2 of the 4 </a:t>
            </a:r>
            <a:r>
              <a:rPr dirty="0" sz="2800" spc="-10">
                <a:solidFill>
                  <a:srgbClr val="FFFFFF"/>
                </a:solidFill>
                <a:latin typeface="Calibri"/>
                <a:cs typeface="Calibri"/>
              </a:rPr>
              <a:t>districts </a:t>
            </a:r>
            <a:r>
              <a:rPr dirty="0" sz="2800" spc="-20">
                <a:solidFill>
                  <a:srgbClr val="FFFFFF"/>
                </a:solidFill>
                <a:latin typeface="Calibri"/>
                <a:cs typeface="Calibri"/>
              </a:rPr>
              <a:t>were </a:t>
            </a: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not </a:t>
            </a:r>
            <a:r>
              <a:rPr dirty="0" sz="2800" spc="-10">
                <a:solidFill>
                  <a:srgbClr val="FFFFFF"/>
                </a:solidFill>
                <a:latin typeface="Calibri"/>
                <a:cs typeface="Calibri"/>
              </a:rPr>
              <a:t>taking full </a:t>
            </a:r>
            <a:r>
              <a:rPr dirty="0" sz="2800" spc="-20">
                <a:solidFill>
                  <a:srgbClr val="FFFFFF"/>
                </a:solidFill>
                <a:latin typeface="Calibri"/>
                <a:cs typeface="Calibri"/>
              </a:rPr>
              <a:t>advantage </a:t>
            </a: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of  </a:t>
            </a:r>
            <a:r>
              <a:rPr dirty="0" sz="2800" spc="-10">
                <a:solidFill>
                  <a:srgbClr val="FFFFFF"/>
                </a:solidFill>
                <a:latin typeface="Calibri"/>
                <a:cs typeface="Calibri"/>
              </a:rPr>
              <a:t>their </a:t>
            </a: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8% </a:t>
            </a:r>
            <a:r>
              <a:rPr dirty="0" sz="2800" spc="-15">
                <a:solidFill>
                  <a:srgbClr val="FFFFFF"/>
                </a:solidFill>
                <a:latin typeface="Calibri"/>
                <a:cs typeface="Calibri"/>
              </a:rPr>
              <a:t>borrowing </a:t>
            </a:r>
            <a:r>
              <a:rPr dirty="0" sz="2800" spc="-10">
                <a:solidFill>
                  <a:srgbClr val="FFFFFF"/>
                </a:solidFill>
                <a:latin typeface="Calibri"/>
                <a:cs typeface="Calibri"/>
              </a:rPr>
              <a:t>capacity </a:t>
            </a:r>
            <a:r>
              <a:rPr dirty="0" sz="2800" spc="-15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dirty="0" sz="2800" spc="-10">
                <a:solidFill>
                  <a:srgbClr val="FFFFFF"/>
                </a:solidFill>
                <a:latin typeface="Calibri"/>
                <a:cs typeface="Calibri"/>
              </a:rPr>
              <a:t>fund </a:t>
            </a:r>
            <a:r>
              <a:rPr dirty="0" sz="2800" spc="-15">
                <a:solidFill>
                  <a:srgbClr val="FFFFFF"/>
                </a:solidFill>
                <a:latin typeface="Calibri"/>
                <a:cs typeface="Calibri"/>
              </a:rPr>
              <a:t>capital  improvements.</a:t>
            </a:r>
            <a:endParaRPr sz="2800">
              <a:latin typeface="Calibri"/>
              <a:cs typeface="Calibri"/>
            </a:endParaRPr>
          </a:p>
          <a:p>
            <a:pPr marL="355600" marR="88900" indent="-342900">
              <a:lnSpc>
                <a:spcPct val="100000"/>
              </a:lnSpc>
              <a:spcBef>
                <a:spcPts val="670"/>
              </a:spcBef>
              <a:buFont typeface="Wingdings"/>
              <a:buChar char=""/>
              <a:tabLst>
                <a:tab pos="355600" algn="l"/>
              </a:tabLst>
            </a:pPr>
            <a:r>
              <a:rPr dirty="0" sz="2800" spc="-10">
                <a:solidFill>
                  <a:srgbClr val="FFFFFF"/>
                </a:solidFill>
                <a:latin typeface="Calibri"/>
                <a:cs typeface="Calibri"/>
              </a:rPr>
              <a:t>There is </a:t>
            </a: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a need </a:t>
            </a:r>
            <a:r>
              <a:rPr dirty="0" sz="2800" spc="-25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dirty="0" sz="2800" spc="-15">
                <a:solidFill>
                  <a:srgbClr val="FFFFFF"/>
                </a:solidFill>
                <a:latin typeface="Calibri"/>
                <a:cs typeface="Calibri"/>
              </a:rPr>
              <a:t>districts to study </a:t>
            </a:r>
            <a:r>
              <a:rPr dirty="0" sz="2800" spc="-10">
                <a:solidFill>
                  <a:srgbClr val="FFFFFF"/>
                </a:solidFill>
                <a:latin typeface="Calibri"/>
                <a:cs typeface="Calibri"/>
              </a:rPr>
              <a:t>Medicaid  </a:t>
            </a:r>
            <a:r>
              <a:rPr dirty="0" sz="2800" spc="-15">
                <a:solidFill>
                  <a:srgbClr val="FFFFFF"/>
                </a:solidFill>
                <a:latin typeface="Calibri"/>
                <a:cs typeface="Calibri"/>
              </a:rPr>
              <a:t>reimbursements </a:t>
            </a: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each </a:t>
            </a:r>
            <a:r>
              <a:rPr dirty="0" sz="2800" spc="-10">
                <a:solidFill>
                  <a:srgbClr val="FFFFFF"/>
                </a:solidFill>
                <a:latin typeface="Calibri"/>
                <a:cs typeface="Calibri"/>
              </a:rPr>
              <a:t>fiscal </a:t>
            </a:r>
            <a:r>
              <a:rPr dirty="0" sz="2800" spc="-15">
                <a:solidFill>
                  <a:srgbClr val="FFFFFF"/>
                </a:solidFill>
                <a:latin typeface="Calibri"/>
                <a:cs typeface="Calibri"/>
              </a:rPr>
              <a:t>year </a:t>
            </a:r>
            <a:r>
              <a:rPr dirty="0" sz="2800" spc="-25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dirty="0" sz="2800" spc="-10">
                <a:solidFill>
                  <a:srgbClr val="FFFFFF"/>
                </a:solidFill>
                <a:latin typeface="Calibri"/>
                <a:cs typeface="Calibri"/>
              </a:rPr>
              <a:t>opportunities </a:t>
            </a:r>
            <a:r>
              <a:rPr dirty="0" sz="2800" spc="-15">
                <a:solidFill>
                  <a:srgbClr val="FFFFFF"/>
                </a:solidFill>
                <a:latin typeface="Calibri"/>
                <a:cs typeface="Calibri"/>
              </a:rPr>
              <a:t>to  </a:t>
            </a:r>
            <a:r>
              <a:rPr dirty="0" sz="2800" spc="-10">
                <a:solidFill>
                  <a:srgbClr val="FFFFFF"/>
                </a:solidFill>
                <a:latin typeface="Calibri"/>
                <a:cs typeface="Calibri"/>
              </a:rPr>
              <a:t>increase </a:t>
            </a: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2800" spc="-10">
                <a:solidFill>
                  <a:srgbClr val="FFFFFF"/>
                </a:solidFill>
                <a:latin typeface="Calibri"/>
                <a:cs typeface="Calibri"/>
              </a:rPr>
              <a:t>amounts</a:t>
            </a:r>
            <a:r>
              <a:rPr dirty="0" sz="2800" spc="6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FFFFFF"/>
                </a:solidFill>
                <a:latin typeface="Calibri"/>
                <a:cs typeface="Calibri"/>
              </a:rPr>
              <a:t>received.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010400" y="4737785"/>
            <a:ext cx="1666976" cy="21202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  <p:transition spd="fast">
    <p:split orient="horz" dir="in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8146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3600" spc="-5"/>
              <a:t>Human</a:t>
            </a:r>
            <a:r>
              <a:rPr dirty="0" sz="3600" spc="10"/>
              <a:t> </a:t>
            </a:r>
            <a:r>
              <a:rPr dirty="0" sz="3600" spc="-15"/>
              <a:t>Resources</a:t>
            </a:r>
            <a:endParaRPr sz="3600"/>
          </a:p>
          <a:p>
            <a:pPr algn="ctr">
              <a:lnSpc>
                <a:spcPct val="100000"/>
              </a:lnSpc>
              <a:spcBef>
                <a:spcPts val="70"/>
              </a:spcBef>
            </a:pPr>
            <a:r>
              <a:rPr dirty="0" sz="2400" spc="-5" b="0">
                <a:latin typeface="Calibri"/>
                <a:cs typeface="Calibri"/>
              </a:rPr>
              <a:t>(SELECTED </a:t>
            </a:r>
            <a:r>
              <a:rPr dirty="0" sz="2400" spc="-15" b="0">
                <a:latin typeface="Calibri"/>
                <a:cs typeface="Calibri"/>
              </a:rPr>
              <a:t>GLOBAL </a:t>
            </a:r>
            <a:r>
              <a:rPr dirty="0" sz="2400" spc="-5" b="0">
                <a:latin typeface="Calibri"/>
                <a:cs typeface="Calibri"/>
              </a:rPr>
              <a:t>FINDINGS/FUTURE</a:t>
            </a:r>
            <a:r>
              <a:rPr dirty="0" sz="2400" spc="-50" b="0">
                <a:latin typeface="Calibri"/>
                <a:cs typeface="Calibri"/>
              </a:rPr>
              <a:t> </a:t>
            </a:r>
            <a:r>
              <a:rPr dirty="0" sz="2400" spc="-20" b="0">
                <a:latin typeface="Calibri"/>
                <a:cs typeface="Calibri"/>
              </a:rPr>
              <a:t>CONSIDERATION)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16456"/>
            <a:ext cx="7991475" cy="4415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4965" marR="35560" indent="-342265">
              <a:lnSpc>
                <a:spcPct val="100000"/>
              </a:lnSpc>
              <a:spcBef>
                <a:spcPts val="105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200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2000" spc="-20">
                <a:solidFill>
                  <a:srgbClr val="FFFFFF"/>
                </a:solidFill>
                <a:latin typeface="Calibri"/>
                <a:cs typeface="Calibri"/>
              </a:rPr>
              <a:t>state </a:t>
            </a:r>
            <a:r>
              <a:rPr dirty="0" sz="2000" spc="-5">
                <a:solidFill>
                  <a:srgbClr val="FFFFFF"/>
                </a:solidFill>
                <a:latin typeface="Calibri"/>
                <a:cs typeface="Calibri"/>
              </a:rPr>
              <a:t>should consider </a:t>
            </a:r>
            <a:r>
              <a:rPr dirty="0" sz="2000" spc="-10">
                <a:solidFill>
                  <a:srgbClr val="FFFFFF"/>
                </a:solidFill>
                <a:latin typeface="Calibri"/>
                <a:cs typeface="Calibri"/>
              </a:rPr>
              <a:t>incorporating </a:t>
            </a:r>
            <a:r>
              <a:rPr dirty="0" sz="2000" spc="-10" b="1">
                <a:solidFill>
                  <a:srgbClr val="FFFFFF"/>
                </a:solidFill>
                <a:latin typeface="Calibri"/>
                <a:cs typeface="Calibri"/>
              </a:rPr>
              <a:t>professional training  </a:t>
            </a:r>
            <a:r>
              <a:rPr dirty="0" sz="2000" spc="-5">
                <a:solidFill>
                  <a:srgbClr val="FFFFFF"/>
                </a:solidFill>
                <a:latin typeface="Calibri"/>
                <a:cs typeface="Calibri"/>
              </a:rPr>
              <a:t>opportunities </a:t>
            </a:r>
            <a:r>
              <a:rPr dirty="0" sz="2000" spc="-15">
                <a:solidFill>
                  <a:srgbClr val="FFFFFF"/>
                </a:solidFill>
                <a:latin typeface="Calibri"/>
                <a:cs typeface="Calibri"/>
              </a:rPr>
              <a:t>into </a:t>
            </a:r>
            <a:r>
              <a:rPr dirty="0" sz="2000" spc="-10">
                <a:solidFill>
                  <a:srgbClr val="FFFFFF"/>
                </a:solidFill>
                <a:latin typeface="Calibri"/>
                <a:cs typeface="Calibri"/>
              </a:rPr>
              <a:t>Center </a:t>
            </a:r>
            <a:r>
              <a:rPr dirty="0" sz="2000" spc="-15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dirty="0" sz="2000" spc="-10">
                <a:solidFill>
                  <a:srgbClr val="FFFFFF"/>
                </a:solidFill>
                <a:latin typeface="Calibri"/>
                <a:cs typeface="Calibri"/>
              </a:rPr>
              <a:t>Educator </a:t>
            </a:r>
            <a:r>
              <a:rPr dirty="0" sz="2000" spc="-5">
                <a:solidFill>
                  <a:srgbClr val="FFFFFF"/>
                </a:solidFill>
                <a:latin typeface="Calibri"/>
                <a:cs typeface="Calibri"/>
              </a:rPr>
              <a:t>Recruitment, </a:t>
            </a:r>
            <a:r>
              <a:rPr dirty="0" sz="2000" spc="-10">
                <a:solidFill>
                  <a:srgbClr val="FFFFFF"/>
                </a:solidFill>
                <a:latin typeface="Calibri"/>
                <a:cs typeface="Calibri"/>
              </a:rPr>
              <a:t>Retention, </a:t>
            </a:r>
            <a:r>
              <a:rPr dirty="0" sz="2000">
                <a:solidFill>
                  <a:srgbClr val="FFFFFF"/>
                </a:solidFill>
                <a:latin typeface="Calibri"/>
                <a:cs typeface="Calibri"/>
              </a:rPr>
              <a:t>and  </a:t>
            </a:r>
            <a:r>
              <a:rPr dirty="0" sz="2000" spc="-5">
                <a:solidFill>
                  <a:srgbClr val="FFFFFF"/>
                </a:solidFill>
                <a:latin typeface="Calibri"/>
                <a:cs typeface="Calibri"/>
              </a:rPr>
              <a:t>Advancement </a:t>
            </a:r>
            <a:r>
              <a:rPr dirty="0" sz="2000">
                <a:solidFill>
                  <a:srgbClr val="FFFFFF"/>
                </a:solidFill>
                <a:latin typeface="Calibri"/>
                <a:cs typeface="Calibri"/>
              </a:rPr>
              <a:t>(CERRA) </a:t>
            </a:r>
            <a:r>
              <a:rPr dirty="0" sz="2000" spc="-15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dirty="0" sz="2000">
                <a:solidFill>
                  <a:srgbClr val="FFFFFF"/>
                </a:solidFill>
                <a:latin typeface="Calibri"/>
                <a:cs typeface="Calibri"/>
              </a:rPr>
              <a:t>both </a:t>
            </a:r>
            <a:r>
              <a:rPr dirty="0" sz="2000" spc="-10">
                <a:solidFill>
                  <a:srgbClr val="FFFFFF"/>
                </a:solidFill>
                <a:latin typeface="Calibri"/>
                <a:cs typeface="Calibri"/>
              </a:rPr>
              <a:t>teachers </a:t>
            </a:r>
            <a:r>
              <a:rPr dirty="0" sz="200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dirty="0" sz="2000" spc="-5">
                <a:solidFill>
                  <a:srgbClr val="FFFFFF"/>
                </a:solidFill>
                <a:latin typeface="Calibri"/>
                <a:cs typeface="Calibri"/>
              </a:rPr>
              <a:t>non-instructional </a:t>
            </a:r>
            <a:r>
              <a:rPr dirty="0" sz="2000" spc="-10">
                <a:solidFill>
                  <a:srgbClr val="FFFFFF"/>
                </a:solidFill>
                <a:latin typeface="Calibri"/>
                <a:cs typeface="Calibri"/>
              </a:rPr>
              <a:t>personnel.  </a:t>
            </a:r>
            <a:r>
              <a:rPr dirty="0" sz="2000" spc="-5">
                <a:solidFill>
                  <a:srgbClr val="FFFFFF"/>
                </a:solidFill>
                <a:latin typeface="Calibri"/>
                <a:cs typeface="Calibri"/>
              </a:rPr>
              <a:t>Small districts </a:t>
            </a:r>
            <a:r>
              <a:rPr dirty="0" sz="2000" spc="-10">
                <a:solidFill>
                  <a:srgbClr val="FFFFFF"/>
                </a:solidFill>
                <a:latin typeface="Calibri"/>
                <a:cs typeface="Calibri"/>
              </a:rPr>
              <a:t>would </a:t>
            </a:r>
            <a:r>
              <a:rPr dirty="0" sz="2000" spc="-5">
                <a:solidFill>
                  <a:srgbClr val="FFFFFF"/>
                </a:solidFill>
                <a:latin typeface="Calibri"/>
                <a:cs typeface="Calibri"/>
              </a:rPr>
              <a:t>benefit </a:t>
            </a:r>
            <a:r>
              <a:rPr dirty="0" sz="2000" spc="-10">
                <a:solidFill>
                  <a:srgbClr val="FFFFFF"/>
                </a:solidFill>
                <a:latin typeface="Calibri"/>
                <a:cs typeface="Calibri"/>
              </a:rPr>
              <a:t>from </a:t>
            </a:r>
            <a:r>
              <a:rPr dirty="0" sz="2000" spc="-5">
                <a:solidFill>
                  <a:srgbClr val="FFFFFF"/>
                </a:solidFill>
                <a:latin typeface="Calibri"/>
                <a:cs typeface="Calibri"/>
              </a:rPr>
              <a:t>timely </a:t>
            </a:r>
            <a:r>
              <a:rPr dirty="0" sz="2000" spc="-10">
                <a:solidFill>
                  <a:srgbClr val="FFFFFF"/>
                </a:solidFill>
                <a:latin typeface="Calibri"/>
                <a:cs typeface="Calibri"/>
              </a:rPr>
              <a:t>information </a:t>
            </a:r>
            <a:r>
              <a:rPr dirty="0" sz="2000" spc="-5">
                <a:solidFill>
                  <a:srgbClr val="FFFFFF"/>
                </a:solidFill>
                <a:latin typeface="Calibri"/>
                <a:cs typeface="Calibri"/>
              </a:rPr>
              <a:t>on </a:t>
            </a:r>
            <a:r>
              <a:rPr dirty="0" sz="2000" spc="-10">
                <a:solidFill>
                  <a:srgbClr val="FFFFFF"/>
                </a:solidFill>
                <a:latin typeface="Calibri"/>
                <a:cs typeface="Calibri"/>
              </a:rPr>
              <a:t>Family </a:t>
            </a:r>
            <a:r>
              <a:rPr dirty="0" sz="2000" spc="-5">
                <a:solidFill>
                  <a:srgbClr val="FFFFFF"/>
                </a:solidFill>
                <a:latin typeface="Calibri"/>
                <a:cs typeface="Calibri"/>
              </a:rPr>
              <a:t>Medical  </a:t>
            </a:r>
            <a:r>
              <a:rPr dirty="0" sz="2000" spc="-15">
                <a:solidFill>
                  <a:srgbClr val="FFFFFF"/>
                </a:solidFill>
                <a:latin typeface="Calibri"/>
                <a:cs typeface="Calibri"/>
              </a:rPr>
              <a:t>Leave </a:t>
            </a:r>
            <a:r>
              <a:rPr dirty="0" sz="2000">
                <a:solidFill>
                  <a:srgbClr val="FFFFFF"/>
                </a:solidFill>
                <a:latin typeface="Calibri"/>
                <a:cs typeface="Calibri"/>
              </a:rPr>
              <a:t>Act (FMLA) and </a:t>
            </a:r>
            <a:r>
              <a:rPr dirty="0" sz="2000" spc="-10">
                <a:solidFill>
                  <a:srgbClr val="FFFFFF"/>
                </a:solidFill>
                <a:latin typeface="Calibri"/>
                <a:cs typeface="Calibri"/>
              </a:rPr>
              <a:t>Affordable Care </a:t>
            </a:r>
            <a:r>
              <a:rPr dirty="0" sz="2000">
                <a:solidFill>
                  <a:srgbClr val="FFFFFF"/>
                </a:solidFill>
                <a:latin typeface="Calibri"/>
                <a:cs typeface="Calibri"/>
              </a:rPr>
              <a:t>Act </a:t>
            </a:r>
            <a:r>
              <a:rPr dirty="0" sz="2000" spc="-5">
                <a:solidFill>
                  <a:srgbClr val="FFFFFF"/>
                </a:solidFill>
                <a:latin typeface="Calibri"/>
                <a:cs typeface="Calibri"/>
              </a:rPr>
              <a:t>(ACA) </a:t>
            </a:r>
            <a:r>
              <a:rPr dirty="0" sz="200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dirty="0" sz="2000" spc="-10">
                <a:solidFill>
                  <a:srgbClr val="FFFFFF"/>
                </a:solidFill>
                <a:latin typeface="Calibri"/>
                <a:cs typeface="Calibri"/>
              </a:rPr>
              <a:t>current </a:t>
            </a:r>
            <a:r>
              <a:rPr dirty="0" sz="2000" spc="-5">
                <a:solidFill>
                  <a:srgbClr val="FFFFFF"/>
                </a:solidFill>
                <a:latin typeface="Calibri"/>
                <a:cs typeface="Calibri"/>
              </a:rPr>
              <a:t>technology  trends in </a:t>
            </a:r>
            <a:r>
              <a:rPr dirty="0" sz="2000" spc="-10">
                <a:solidFill>
                  <a:srgbClr val="FFFFFF"/>
                </a:solidFill>
                <a:latin typeface="Calibri"/>
                <a:cs typeface="Calibri"/>
              </a:rPr>
              <a:t>software </a:t>
            </a:r>
            <a:r>
              <a:rPr dirty="0" sz="20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2000" spc="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Calibri"/>
                <a:cs typeface="Calibri"/>
              </a:rPr>
              <a:t>instruction.</a:t>
            </a:r>
            <a:endParaRPr sz="2000">
              <a:latin typeface="Calibri"/>
              <a:cs typeface="Calibri"/>
            </a:endParaRPr>
          </a:p>
          <a:p>
            <a:pPr marL="355600" marR="219075" indent="-342900">
              <a:lnSpc>
                <a:spcPct val="100000"/>
              </a:lnSpc>
              <a:spcBef>
                <a:spcPts val="475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2000" spc="-5">
                <a:solidFill>
                  <a:srgbClr val="FFFFFF"/>
                </a:solidFill>
                <a:latin typeface="Calibri"/>
                <a:cs typeface="Calibri"/>
              </a:rPr>
              <a:t>Extend </a:t>
            </a:r>
            <a:r>
              <a:rPr dirty="0" sz="200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2000" spc="-10" b="1">
                <a:solidFill>
                  <a:srgbClr val="FFFFFF"/>
                </a:solidFill>
                <a:latin typeface="Calibri"/>
                <a:cs typeface="Calibri"/>
              </a:rPr>
              <a:t>mentorship </a:t>
            </a:r>
            <a:r>
              <a:rPr dirty="0" sz="2000" spc="-15" b="1">
                <a:solidFill>
                  <a:srgbClr val="FFFFFF"/>
                </a:solidFill>
                <a:latin typeface="Calibri"/>
                <a:cs typeface="Calibri"/>
              </a:rPr>
              <a:t>program </a:t>
            </a:r>
            <a:r>
              <a:rPr dirty="0" sz="2000" spc="-15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dirty="0" sz="2000">
                <a:solidFill>
                  <a:srgbClr val="FFFFFF"/>
                </a:solidFill>
                <a:latin typeface="Calibri"/>
                <a:cs typeface="Calibri"/>
              </a:rPr>
              <a:t>an additional </a:t>
            </a:r>
            <a:r>
              <a:rPr dirty="0" sz="2000" spc="-5">
                <a:solidFill>
                  <a:srgbClr val="FFFFFF"/>
                </a:solidFill>
                <a:latin typeface="Calibri"/>
                <a:cs typeface="Calibri"/>
              </a:rPr>
              <a:t>year </a:t>
            </a:r>
            <a:r>
              <a:rPr dirty="0" sz="2000" spc="-15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dirty="0" sz="2000" spc="-10">
                <a:solidFill>
                  <a:srgbClr val="FFFFFF"/>
                </a:solidFill>
                <a:latin typeface="Calibri"/>
                <a:cs typeface="Calibri"/>
              </a:rPr>
              <a:t>teachers. </a:t>
            </a:r>
            <a:r>
              <a:rPr dirty="0" sz="2000">
                <a:solidFill>
                  <a:srgbClr val="FFFFFF"/>
                </a:solidFill>
                <a:latin typeface="Calibri"/>
                <a:cs typeface="Calibri"/>
              </a:rPr>
              <a:t>The  </a:t>
            </a:r>
            <a:r>
              <a:rPr dirty="0" sz="2000" spc="-25">
                <a:solidFill>
                  <a:srgbClr val="FFFFFF"/>
                </a:solidFill>
                <a:latin typeface="Calibri"/>
                <a:cs typeface="Calibri"/>
              </a:rPr>
              <a:t>key </a:t>
            </a:r>
            <a:r>
              <a:rPr dirty="0" sz="2000" spc="-15">
                <a:solidFill>
                  <a:srgbClr val="FFFFFF"/>
                </a:solidFill>
                <a:latin typeface="Calibri"/>
                <a:cs typeface="Calibri"/>
              </a:rPr>
              <a:t>years for </a:t>
            </a:r>
            <a:r>
              <a:rPr dirty="0" sz="2000" spc="-10">
                <a:solidFill>
                  <a:srgbClr val="FFFFFF"/>
                </a:solidFill>
                <a:latin typeface="Calibri"/>
                <a:cs typeface="Calibri"/>
              </a:rPr>
              <a:t>retaining talent </a:t>
            </a:r>
            <a:r>
              <a:rPr dirty="0" sz="2000" spc="-5">
                <a:solidFill>
                  <a:srgbClr val="FFFFFF"/>
                </a:solidFill>
                <a:latin typeface="Calibri"/>
                <a:cs typeface="Calibri"/>
              </a:rPr>
              <a:t>is </a:t>
            </a:r>
            <a:r>
              <a:rPr dirty="0" sz="2000">
                <a:solidFill>
                  <a:srgbClr val="FFFFFF"/>
                </a:solidFill>
                <a:latin typeface="Calibri"/>
                <a:cs typeface="Calibri"/>
              </a:rPr>
              <a:t>2-5; </a:t>
            </a:r>
            <a:r>
              <a:rPr dirty="0" sz="2000" spc="-5">
                <a:solidFill>
                  <a:srgbClr val="FFFFFF"/>
                </a:solidFill>
                <a:latin typeface="Calibri"/>
                <a:cs typeface="Calibri"/>
              </a:rPr>
              <a:t>support </a:t>
            </a:r>
            <a:r>
              <a:rPr dirty="0" sz="2000" spc="-15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dirty="0" sz="2000" spc="-10">
                <a:solidFill>
                  <a:srgbClr val="FFFFFF"/>
                </a:solidFill>
                <a:latin typeface="Calibri"/>
                <a:cs typeface="Calibri"/>
              </a:rPr>
              <a:t>teachers </a:t>
            </a:r>
            <a:r>
              <a:rPr dirty="0" sz="2000" spc="-5">
                <a:solidFill>
                  <a:srgbClr val="FFFFFF"/>
                </a:solidFill>
                <a:latin typeface="Calibri"/>
                <a:cs typeface="Calibri"/>
              </a:rPr>
              <a:t>in those </a:t>
            </a:r>
            <a:r>
              <a:rPr dirty="0" sz="2000" spc="-10">
                <a:solidFill>
                  <a:srgbClr val="FFFFFF"/>
                </a:solidFill>
                <a:latin typeface="Calibri"/>
                <a:cs typeface="Calibri"/>
              </a:rPr>
              <a:t>still  </a:t>
            </a:r>
            <a:r>
              <a:rPr dirty="0" sz="2000" spc="-5">
                <a:solidFill>
                  <a:srgbClr val="FFFFFF"/>
                </a:solidFill>
                <a:latin typeface="Calibri"/>
                <a:cs typeface="Calibri"/>
              </a:rPr>
              <a:t>developing </a:t>
            </a:r>
            <a:r>
              <a:rPr dirty="0" sz="2000" spc="-15">
                <a:solidFill>
                  <a:srgbClr val="FFFFFF"/>
                </a:solidFill>
                <a:latin typeface="Calibri"/>
                <a:cs typeface="Calibri"/>
              </a:rPr>
              <a:t>years </a:t>
            </a:r>
            <a:r>
              <a:rPr dirty="0" sz="2000" spc="-5">
                <a:solidFill>
                  <a:srgbClr val="FFFFFF"/>
                </a:solidFill>
                <a:latin typeface="Calibri"/>
                <a:cs typeface="Calibri"/>
              </a:rPr>
              <a:t>should </a:t>
            </a:r>
            <a:r>
              <a:rPr dirty="0" sz="200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dirty="0" sz="2000" spc="-10">
                <a:solidFill>
                  <a:srgbClr val="FFFFFF"/>
                </a:solidFill>
                <a:latin typeface="Calibri"/>
                <a:cs typeface="Calibri"/>
              </a:rPr>
              <a:t>provided.</a:t>
            </a:r>
            <a:endParaRPr sz="20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480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2000" spc="-5">
                <a:solidFill>
                  <a:srgbClr val="FFFFFF"/>
                </a:solidFill>
                <a:latin typeface="Calibri"/>
                <a:cs typeface="Calibri"/>
              </a:rPr>
              <a:t>Implement </a:t>
            </a:r>
            <a:r>
              <a:rPr dirty="0" sz="200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dirty="0" sz="2000" spc="-10" b="1">
                <a:solidFill>
                  <a:srgbClr val="FFFFFF"/>
                </a:solidFill>
                <a:latin typeface="Calibri"/>
                <a:cs typeface="Calibri"/>
              </a:rPr>
              <a:t>formal </a:t>
            </a:r>
            <a:r>
              <a:rPr dirty="0" sz="2000" spc="-15" b="1">
                <a:solidFill>
                  <a:srgbClr val="FFFFFF"/>
                </a:solidFill>
                <a:latin typeface="Calibri"/>
                <a:cs typeface="Calibri"/>
              </a:rPr>
              <a:t>strategic </a:t>
            </a: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succession </a:t>
            </a:r>
            <a:r>
              <a:rPr dirty="0" sz="2000" spc="-5" b="1">
                <a:solidFill>
                  <a:srgbClr val="FFFFFF"/>
                </a:solidFill>
                <a:latin typeface="Calibri"/>
                <a:cs typeface="Calibri"/>
              </a:rPr>
              <a:t>plan</a:t>
            </a:r>
            <a:r>
              <a:rPr dirty="0" sz="2000" spc="-5">
                <a:solidFill>
                  <a:srgbClr val="FFFFFF"/>
                </a:solidFill>
                <a:latin typeface="Calibri"/>
                <a:cs typeface="Calibri"/>
              </a:rPr>
              <a:t>. Districts </a:t>
            </a:r>
            <a:r>
              <a:rPr dirty="0" sz="2000" spc="-10">
                <a:solidFill>
                  <a:srgbClr val="FFFFFF"/>
                </a:solidFill>
                <a:latin typeface="Calibri"/>
                <a:cs typeface="Calibri"/>
              </a:rPr>
              <a:t>must </a:t>
            </a:r>
            <a:r>
              <a:rPr dirty="0" sz="200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dirty="0" sz="2000" spc="-10">
                <a:solidFill>
                  <a:srgbClr val="FFFFFF"/>
                </a:solidFill>
                <a:latin typeface="Calibri"/>
                <a:cs typeface="Calibri"/>
              </a:rPr>
              <a:t>prepared  </a:t>
            </a:r>
            <a:r>
              <a:rPr dirty="0" sz="2000" spc="-15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dirty="0" sz="200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2000" spc="-15">
                <a:solidFill>
                  <a:srgbClr val="FFFFFF"/>
                </a:solidFill>
                <a:latin typeface="Calibri"/>
                <a:cs typeface="Calibri"/>
              </a:rPr>
              <a:t>expiration </a:t>
            </a:r>
            <a:r>
              <a:rPr dirty="0" sz="2000" spc="-5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200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2000" spc="-30">
                <a:solidFill>
                  <a:srgbClr val="FFFFFF"/>
                </a:solidFill>
                <a:latin typeface="Calibri"/>
                <a:cs typeface="Calibri"/>
              </a:rPr>
              <a:t>Teacher </a:t>
            </a:r>
            <a:r>
              <a:rPr dirty="0" sz="200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dirty="0" sz="2000" spc="-5">
                <a:solidFill>
                  <a:srgbClr val="FFFFFF"/>
                </a:solidFill>
                <a:latin typeface="Calibri"/>
                <a:cs typeface="Calibri"/>
              </a:rPr>
              <a:t>Employee </a:t>
            </a:r>
            <a:r>
              <a:rPr dirty="0" sz="2000" spc="-15">
                <a:solidFill>
                  <a:srgbClr val="FFFFFF"/>
                </a:solidFill>
                <a:latin typeface="Calibri"/>
                <a:cs typeface="Calibri"/>
              </a:rPr>
              <a:t>Retention </a:t>
            </a:r>
            <a:r>
              <a:rPr dirty="0" sz="2000" spc="-10">
                <a:solidFill>
                  <a:srgbClr val="FFFFFF"/>
                </a:solidFill>
                <a:latin typeface="Calibri"/>
                <a:cs typeface="Calibri"/>
              </a:rPr>
              <a:t>Incentive </a:t>
            </a:r>
            <a:r>
              <a:rPr dirty="0" sz="2000">
                <a:solidFill>
                  <a:srgbClr val="FFFFFF"/>
                </a:solidFill>
                <a:latin typeface="Calibri"/>
                <a:cs typeface="Calibri"/>
              </a:rPr>
              <a:t>(TERI)  </a:t>
            </a:r>
            <a:r>
              <a:rPr dirty="0" sz="2000" spc="-5">
                <a:solidFill>
                  <a:srgbClr val="FFFFFF"/>
                </a:solidFill>
                <a:latin typeface="Calibri"/>
                <a:cs typeface="Calibri"/>
              </a:rPr>
              <a:t>on </a:t>
            </a:r>
            <a:r>
              <a:rPr dirty="0" sz="2000">
                <a:solidFill>
                  <a:srgbClr val="FFFFFF"/>
                </a:solidFill>
                <a:latin typeface="Calibri"/>
                <a:cs typeface="Calibri"/>
              </a:rPr>
              <a:t>June 30, 2018 and the </a:t>
            </a:r>
            <a:r>
              <a:rPr dirty="0" sz="2000" spc="-5">
                <a:solidFill>
                  <a:srgbClr val="FFFFFF"/>
                </a:solidFill>
                <a:latin typeface="Calibri"/>
                <a:cs typeface="Calibri"/>
              </a:rPr>
              <a:t>impending </a:t>
            </a:r>
            <a:r>
              <a:rPr dirty="0" sz="2000" spc="-15">
                <a:solidFill>
                  <a:srgbClr val="FFFFFF"/>
                </a:solidFill>
                <a:latin typeface="Calibri"/>
                <a:cs typeface="Calibri"/>
              </a:rPr>
              <a:t>retirement </a:t>
            </a:r>
            <a:r>
              <a:rPr dirty="0" sz="2000" spc="-5">
                <a:solidFill>
                  <a:srgbClr val="FFFFFF"/>
                </a:solidFill>
                <a:latin typeface="Calibri"/>
                <a:cs typeface="Calibri"/>
              </a:rPr>
              <a:t>of baby </a:t>
            </a:r>
            <a:r>
              <a:rPr dirty="0" sz="2000" spc="-10">
                <a:solidFill>
                  <a:srgbClr val="FFFFFF"/>
                </a:solidFill>
                <a:latin typeface="Calibri"/>
                <a:cs typeface="Calibri"/>
              </a:rPr>
              <a:t>boomers. </a:t>
            </a:r>
            <a:r>
              <a:rPr dirty="0" sz="2000" spc="-5">
                <a:solidFill>
                  <a:srgbClr val="FFFFFF"/>
                </a:solidFill>
                <a:latin typeface="Calibri"/>
                <a:cs typeface="Calibri"/>
              </a:rPr>
              <a:t>Formal  succession </a:t>
            </a:r>
            <a:r>
              <a:rPr dirty="0" sz="2000">
                <a:solidFill>
                  <a:srgbClr val="FFFFFF"/>
                </a:solidFill>
                <a:latin typeface="Calibri"/>
                <a:cs typeface="Calibri"/>
              </a:rPr>
              <a:t>planning </a:t>
            </a:r>
            <a:r>
              <a:rPr dirty="0" sz="2000" spc="-5">
                <a:solidFill>
                  <a:srgbClr val="FFFFFF"/>
                </a:solidFill>
                <a:latin typeface="Calibri"/>
                <a:cs typeface="Calibri"/>
              </a:rPr>
              <a:t>will help districts </a:t>
            </a:r>
            <a:r>
              <a:rPr dirty="0" sz="2000" spc="-15">
                <a:solidFill>
                  <a:srgbClr val="FFFFFF"/>
                </a:solidFill>
                <a:latin typeface="Calibri"/>
                <a:cs typeface="Calibri"/>
              </a:rPr>
              <a:t>to retain </a:t>
            </a:r>
            <a:r>
              <a:rPr dirty="0" sz="2000" spc="-5">
                <a:solidFill>
                  <a:srgbClr val="FFFFFF"/>
                </a:solidFill>
                <a:latin typeface="Calibri"/>
                <a:cs typeface="Calibri"/>
              </a:rPr>
              <a:t>knowledge </a:t>
            </a:r>
            <a:r>
              <a:rPr dirty="0" sz="200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dirty="0" sz="2000" spc="-5">
                <a:solidFill>
                  <a:srgbClr val="FFFFFF"/>
                </a:solidFill>
                <a:latin typeface="Calibri"/>
                <a:cs typeface="Calibri"/>
              </a:rPr>
              <a:t>identify  leadership </a:t>
            </a:r>
            <a:r>
              <a:rPr dirty="0" sz="2000" spc="-10">
                <a:solidFill>
                  <a:srgbClr val="FFFFFF"/>
                </a:solidFill>
                <a:latin typeface="Calibri"/>
                <a:cs typeface="Calibri"/>
              </a:rPr>
              <a:t>gaps </a:t>
            </a:r>
            <a:r>
              <a:rPr dirty="0" sz="2000" spc="-5">
                <a:solidFill>
                  <a:srgbClr val="FFFFFF"/>
                </a:solidFill>
                <a:latin typeface="Calibri"/>
                <a:cs typeface="Calibri"/>
              </a:rPr>
              <a:t>in their</a:t>
            </a:r>
            <a:r>
              <a:rPr dirty="0" sz="2000" spc="2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Calibri"/>
                <a:cs typeface="Calibri"/>
              </a:rPr>
              <a:t>districts.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20000" y="5867400"/>
            <a:ext cx="1066800" cy="761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  <p:transition spd="fast">
    <p:split orient="horz" dir="in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6907" y="461581"/>
            <a:ext cx="7331709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 spc="-15" b="0">
                <a:latin typeface="Calibri"/>
                <a:cs typeface="Calibri"/>
              </a:rPr>
              <a:t>Facilities </a:t>
            </a:r>
            <a:r>
              <a:rPr dirty="0" sz="4400" b="0">
                <a:latin typeface="Calibri"/>
                <a:cs typeface="Calibri"/>
              </a:rPr>
              <a:t>&amp; </a:t>
            </a:r>
            <a:r>
              <a:rPr dirty="0" sz="4400" spc="-10" b="0">
                <a:latin typeface="Calibri"/>
                <a:cs typeface="Calibri"/>
              </a:rPr>
              <a:t>Energy</a:t>
            </a:r>
            <a:r>
              <a:rPr dirty="0" sz="4400" spc="-50" b="0">
                <a:latin typeface="Calibri"/>
                <a:cs typeface="Calibri"/>
              </a:rPr>
              <a:t> </a:t>
            </a:r>
            <a:r>
              <a:rPr dirty="0" sz="4400" spc="-5" b="0">
                <a:latin typeface="Calibri"/>
                <a:cs typeface="Calibri"/>
              </a:rPr>
              <a:t>Management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95400" y="1524000"/>
            <a:ext cx="7162799" cy="44957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412988" y="6463728"/>
            <a:ext cx="20637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 sz="1200">
                <a:solidFill>
                  <a:srgbClr val="FFFFFF"/>
                </a:solidFill>
                <a:latin typeface="Calibri"/>
                <a:cs typeface="Calibri"/>
              </a:rPr>
              <a:t>13</a:t>
            </a:fld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6907" y="461581"/>
            <a:ext cx="7331709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 spc="-15" b="0">
                <a:latin typeface="Calibri"/>
                <a:cs typeface="Calibri"/>
              </a:rPr>
              <a:t>Facilities </a:t>
            </a:r>
            <a:r>
              <a:rPr dirty="0" sz="4400" b="0">
                <a:latin typeface="Calibri"/>
                <a:cs typeface="Calibri"/>
              </a:rPr>
              <a:t>&amp; </a:t>
            </a:r>
            <a:r>
              <a:rPr dirty="0" sz="4400" spc="-10" b="0">
                <a:latin typeface="Calibri"/>
                <a:cs typeface="Calibri"/>
              </a:rPr>
              <a:t>Energy</a:t>
            </a:r>
            <a:r>
              <a:rPr dirty="0" sz="4400" spc="-50" b="0">
                <a:latin typeface="Calibri"/>
                <a:cs typeface="Calibri"/>
              </a:rPr>
              <a:t> </a:t>
            </a:r>
            <a:r>
              <a:rPr dirty="0" sz="4400" spc="-5" b="0">
                <a:latin typeface="Calibri"/>
                <a:cs typeface="Calibri"/>
              </a:rPr>
              <a:t>Management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90600" y="1524000"/>
            <a:ext cx="7391399" cy="46481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412988" y="6463728"/>
            <a:ext cx="20637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 sz="1200">
                <a:solidFill>
                  <a:srgbClr val="FFFFFF"/>
                </a:solidFill>
                <a:latin typeface="Calibri"/>
                <a:cs typeface="Calibri"/>
              </a:rPr>
              <a:t>13</a:t>
            </a:fld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6907" y="461581"/>
            <a:ext cx="7331709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 spc="-15" b="0">
                <a:latin typeface="Calibri"/>
                <a:cs typeface="Calibri"/>
              </a:rPr>
              <a:t>Facilities </a:t>
            </a:r>
            <a:r>
              <a:rPr dirty="0" sz="4400" b="0">
                <a:latin typeface="Calibri"/>
                <a:cs typeface="Calibri"/>
              </a:rPr>
              <a:t>&amp; </a:t>
            </a:r>
            <a:r>
              <a:rPr dirty="0" sz="4400" spc="-10" b="0">
                <a:latin typeface="Calibri"/>
                <a:cs typeface="Calibri"/>
              </a:rPr>
              <a:t>Energy</a:t>
            </a:r>
            <a:r>
              <a:rPr dirty="0" sz="4400" spc="-50" b="0">
                <a:latin typeface="Calibri"/>
                <a:cs typeface="Calibri"/>
              </a:rPr>
              <a:t> </a:t>
            </a:r>
            <a:r>
              <a:rPr dirty="0" sz="4400" spc="-5" b="0">
                <a:latin typeface="Calibri"/>
                <a:cs typeface="Calibri"/>
              </a:rPr>
              <a:t>Management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286012" y="1295400"/>
            <a:ext cx="4724387" cy="52730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412988" y="6463728"/>
            <a:ext cx="20637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 sz="1200">
                <a:solidFill>
                  <a:srgbClr val="FFFFFF"/>
                </a:solidFill>
                <a:latin typeface="Calibri"/>
                <a:cs typeface="Calibri"/>
              </a:rPr>
              <a:t>13</a:t>
            </a:fld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6907" y="461581"/>
            <a:ext cx="7331709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 spc="-15" b="0">
                <a:latin typeface="Calibri"/>
                <a:cs typeface="Calibri"/>
              </a:rPr>
              <a:t>Facilities </a:t>
            </a:r>
            <a:r>
              <a:rPr dirty="0" sz="4400" b="0">
                <a:latin typeface="Calibri"/>
                <a:cs typeface="Calibri"/>
              </a:rPr>
              <a:t>&amp; </a:t>
            </a:r>
            <a:r>
              <a:rPr dirty="0" sz="4400" spc="-10" b="0">
                <a:latin typeface="Calibri"/>
                <a:cs typeface="Calibri"/>
              </a:rPr>
              <a:t>Energy</a:t>
            </a:r>
            <a:r>
              <a:rPr dirty="0" sz="4400" spc="-50" b="0">
                <a:latin typeface="Calibri"/>
                <a:cs typeface="Calibri"/>
              </a:rPr>
              <a:t> </a:t>
            </a:r>
            <a:r>
              <a:rPr dirty="0" sz="4400" spc="-5" b="0">
                <a:latin typeface="Calibri"/>
                <a:cs typeface="Calibri"/>
              </a:rPr>
              <a:t>Management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47812" y="1295400"/>
            <a:ext cx="6095986" cy="51053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412988" y="6463728"/>
            <a:ext cx="20637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 sz="1200">
                <a:solidFill>
                  <a:srgbClr val="FFFFFF"/>
                </a:solidFill>
                <a:latin typeface="Calibri"/>
                <a:cs typeface="Calibri"/>
              </a:rPr>
              <a:t>13</a:t>
            </a:fld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8146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3600" spc="-10"/>
              <a:t>Facilities </a:t>
            </a:r>
            <a:r>
              <a:rPr dirty="0" sz="3600"/>
              <a:t>&amp; </a:t>
            </a:r>
            <a:r>
              <a:rPr dirty="0" sz="3600" spc="-10"/>
              <a:t>Energy</a:t>
            </a:r>
            <a:r>
              <a:rPr dirty="0" sz="3600" spc="-40"/>
              <a:t> </a:t>
            </a:r>
            <a:r>
              <a:rPr dirty="0" sz="3600" spc="-15"/>
              <a:t>Management</a:t>
            </a:r>
            <a:endParaRPr sz="3600"/>
          </a:p>
          <a:p>
            <a:pPr algn="ctr">
              <a:lnSpc>
                <a:spcPct val="100000"/>
              </a:lnSpc>
              <a:spcBef>
                <a:spcPts val="70"/>
              </a:spcBef>
            </a:pPr>
            <a:r>
              <a:rPr dirty="0" sz="2400" spc="-5" b="0">
                <a:latin typeface="Calibri"/>
                <a:cs typeface="Calibri"/>
              </a:rPr>
              <a:t>(SELECTED </a:t>
            </a:r>
            <a:r>
              <a:rPr dirty="0" sz="2400" spc="-15" b="0">
                <a:latin typeface="Calibri"/>
                <a:cs typeface="Calibri"/>
              </a:rPr>
              <a:t>GLOBAL </a:t>
            </a:r>
            <a:r>
              <a:rPr dirty="0" sz="2400" spc="-5" b="0">
                <a:latin typeface="Calibri"/>
                <a:cs typeface="Calibri"/>
              </a:rPr>
              <a:t>FINDINGS/FUTURE</a:t>
            </a:r>
            <a:r>
              <a:rPr dirty="0" sz="2400" spc="-50" b="0">
                <a:latin typeface="Calibri"/>
                <a:cs typeface="Calibri"/>
              </a:rPr>
              <a:t> </a:t>
            </a:r>
            <a:r>
              <a:rPr dirty="0" sz="2400" spc="-20" b="0">
                <a:latin typeface="Calibri"/>
                <a:cs typeface="Calibri"/>
              </a:rPr>
              <a:t>CONSIDERATION)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13408"/>
            <a:ext cx="7899400" cy="38296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438150" indent="-342900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355600" algn="l"/>
              </a:tabLst>
            </a:pP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Three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2400" spc="-20">
                <a:solidFill>
                  <a:srgbClr val="FFFFFF"/>
                </a:solidFill>
                <a:latin typeface="Calibri"/>
                <a:cs typeface="Calibri"/>
              </a:rPr>
              <a:t>four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districts do not </a:t>
            </a:r>
            <a:r>
              <a:rPr dirty="0" sz="2400" spc="-20">
                <a:solidFill>
                  <a:srgbClr val="FFFFFF"/>
                </a:solidFill>
                <a:latin typeface="Calibri"/>
                <a:cs typeface="Calibri"/>
              </a:rPr>
              <a:t>have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five- 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year master  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plan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  <a:p>
            <a:pPr marL="355600" marR="67310" indent="-342900">
              <a:lnSpc>
                <a:spcPct val="100000"/>
              </a:lnSpc>
              <a:spcBef>
                <a:spcPts val="575"/>
              </a:spcBef>
              <a:buFont typeface="Wingdings"/>
              <a:buChar char=""/>
              <a:tabLst>
                <a:tab pos="355600" algn="l"/>
              </a:tabLst>
            </a:pPr>
            <a:r>
              <a:rPr dirty="0" sz="2400" spc="-45">
                <a:solidFill>
                  <a:srgbClr val="FFFFFF"/>
                </a:solidFill>
                <a:latin typeface="Calibri"/>
                <a:cs typeface="Calibri"/>
              </a:rPr>
              <a:t>Two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2400" spc="-20">
                <a:solidFill>
                  <a:srgbClr val="FFFFFF"/>
                </a:solidFill>
                <a:latin typeface="Calibri"/>
                <a:cs typeface="Calibri"/>
              </a:rPr>
              <a:t>four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districts do not </a:t>
            </a:r>
            <a:r>
              <a:rPr dirty="0" sz="2400" spc="-20">
                <a:solidFill>
                  <a:srgbClr val="FFFFFF"/>
                </a:solidFill>
                <a:latin typeface="Calibri"/>
                <a:cs typeface="Calibri"/>
              </a:rPr>
              <a:t>have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2400" spc="-20">
                <a:solidFill>
                  <a:srgbClr val="FFFFFF"/>
                </a:solidFill>
                <a:latin typeface="Calibri"/>
                <a:cs typeface="Calibri"/>
              </a:rPr>
              <a:t>staff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knowledge  required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determine 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energy 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conservation and efficiency  measures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how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perform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preventative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maintenance on  the </a:t>
            </a:r>
            <a:r>
              <a:rPr dirty="0" sz="2400" spc="-35">
                <a:solidFill>
                  <a:srgbClr val="FFFFFF"/>
                </a:solidFill>
                <a:latin typeface="Calibri"/>
                <a:cs typeface="Calibri"/>
              </a:rPr>
              <a:t>HVAC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equipment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reduce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excessive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energy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use and 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costly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equipment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failures.</a:t>
            </a:r>
            <a:endParaRPr sz="24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575"/>
              </a:spcBef>
              <a:buFont typeface="Wingdings"/>
              <a:buChar char=""/>
              <a:tabLst>
                <a:tab pos="355600" algn="l"/>
              </a:tabLst>
            </a:pPr>
            <a:r>
              <a:rPr dirty="0" sz="2400" spc="-45">
                <a:solidFill>
                  <a:srgbClr val="FFFFFF"/>
                </a:solidFill>
                <a:latin typeface="Calibri"/>
                <a:cs typeface="Calibri"/>
              </a:rPr>
              <a:t>Two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2400" spc="-20">
                <a:solidFill>
                  <a:srgbClr val="FFFFFF"/>
                </a:solidFill>
                <a:latin typeface="Calibri"/>
                <a:cs typeface="Calibri"/>
              </a:rPr>
              <a:t>four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districts do not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calculate current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and  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projected enrollment 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capacity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utilization </a:t>
            </a:r>
            <a:r>
              <a:rPr dirty="0" sz="2400" spc="-20">
                <a:solidFill>
                  <a:srgbClr val="FFFFFF"/>
                </a:solidFill>
                <a:latin typeface="Calibri"/>
                <a:cs typeface="Calibri"/>
              </a:rPr>
              <a:t>rates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by school 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or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grade-levels.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239000" y="5257800"/>
            <a:ext cx="1571624" cy="14630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17</a:t>
            </a:fld>
          </a:p>
        </p:txBody>
      </p:sp>
    </p:spTree>
  </p:cSld>
  <p:clrMapOvr>
    <a:masterClrMapping/>
  </p:clrMapOvr>
  <p:transition spd="fast">
    <p:split orient="horz" dir="in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8146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3600" spc="-10"/>
              <a:t>Facilities </a:t>
            </a:r>
            <a:r>
              <a:rPr dirty="0" sz="3600"/>
              <a:t>&amp; </a:t>
            </a:r>
            <a:r>
              <a:rPr dirty="0" sz="3600" spc="-10"/>
              <a:t>Energy</a:t>
            </a:r>
            <a:r>
              <a:rPr dirty="0" sz="3600" spc="-40"/>
              <a:t> </a:t>
            </a:r>
            <a:r>
              <a:rPr dirty="0" sz="3600" spc="-15"/>
              <a:t>Management</a:t>
            </a:r>
            <a:endParaRPr sz="3600"/>
          </a:p>
          <a:p>
            <a:pPr algn="ctr">
              <a:lnSpc>
                <a:spcPct val="100000"/>
              </a:lnSpc>
              <a:spcBef>
                <a:spcPts val="70"/>
              </a:spcBef>
            </a:pPr>
            <a:r>
              <a:rPr dirty="0" sz="2400" spc="-5" b="0">
                <a:latin typeface="Calibri"/>
                <a:cs typeface="Calibri"/>
              </a:rPr>
              <a:t>(SELECTED </a:t>
            </a:r>
            <a:r>
              <a:rPr dirty="0" sz="2400" spc="-15" b="0">
                <a:latin typeface="Calibri"/>
                <a:cs typeface="Calibri"/>
              </a:rPr>
              <a:t>GLOBAL </a:t>
            </a:r>
            <a:r>
              <a:rPr dirty="0" sz="2400" spc="-5" b="0">
                <a:latin typeface="Calibri"/>
                <a:cs typeface="Calibri"/>
              </a:rPr>
              <a:t>FINDINGS/FUTURE</a:t>
            </a:r>
            <a:r>
              <a:rPr dirty="0" sz="2400" spc="-50" b="0">
                <a:latin typeface="Calibri"/>
                <a:cs typeface="Calibri"/>
              </a:rPr>
              <a:t> </a:t>
            </a:r>
            <a:r>
              <a:rPr dirty="0" sz="2400" spc="-20" b="0">
                <a:latin typeface="Calibri"/>
                <a:cs typeface="Calibri"/>
              </a:rPr>
              <a:t>CONSIDERATION)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17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5940" y="1613408"/>
            <a:ext cx="8057515" cy="45612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355600" algn="l"/>
                <a:tab pos="7630159" algn="l"/>
              </a:tabLst>
            </a:pP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Three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2400" spc="-20">
                <a:solidFill>
                  <a:srgbClr val="FFFFFF"/>
                </a:solidFill>
                <a:latin typeface="Calibri"/>
                <a:cs typeface="Calibri"/>
              </a:rPr>
              <a:t>four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districts had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an 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extended </a:t>
            </a: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warranty contract  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with HARRIS </a:t>
            </a:r>
            <a:r>
              <a:rPr dirty="0" sz="2400" spc="-20" b="1">
                <a:solidFill>
                  <a:srgbClr val="FFFFFF"/>
                </a:solidFill>
                <a:latin typeface="Calibri"/>
                <a:cs typeface="Calibri"/>
              </a:rPr>
              <a:t>Integrated 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Solutions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maintain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and support 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their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bu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il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dirty="0" sz="2400" spc="-25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dirty="0" sz="2400" spc="-25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ti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z="2400" spc="-2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55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2400" spc="-2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dirty="0" sz="2400" spc="-3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2400" spc="-25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2400" spc="5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 bu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25">
                <a:solidFill>
                  <a:srgbClr val="FFFFFF"/>
                </a:solidFill>
                <a:latin typeface="Calibri"/>
                <a:cs typeface="Calibri"/>
              </a:rPr>
              <a:t>w</a:t>
            </a:r>
            <a:r>
              <a:rPr dirty="0" sz="2400" spc="5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2400" spc="-35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un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2400" spc="-25">
                <a:solidFill>
                  <a:srgbClr val="FFFFFF"/>
                </a:solidFill>
                <a:latin typeface="Calibri"/>
                <a:cs typeface="Calibri"/>
              </a:rPr>
              <a:t>w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2400" spc="-35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th</a:t>
            </a:r>
            <a:r>
              <a:rPr dirty="0" sz="2400" spc="-25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t	the 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contract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provided low-cost/free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services HARRIS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has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available  </a:t>
            </a:r>
            <a:r>
              <a:rPr dirty="0" sz="2400" spc="-2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energy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conservation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and efficiency</a:t>
            </a:r>
            <a:r>
              <a:rPr dirty="0" sz="2400" spc="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measures.</a:t>
            </a:r>
            <a:endParaRPr sz="2400">
              <a:latin typeface="Calibri"/>
              <a:cs typeface="Calibri"/>
            </a:endParaRPr>
          </a:p>
          <a:p>
            <a:pPr marL="355600" marR="488315" indent="-342900">
              <a:lnSpc>
                <a:spcPct val="100000"/>
              </a:lnSpc>
              <a:spcBef>
                <a:spcPts val="575"/>
              </a:spcBef>
              <a:buFont typeface="Wingdings"/>
              <a:buChar char=""/>
              <a:tabLst>
                <a:tab pos="355600" algn="l"/>
                <a:tab pos="3432175" algn="l"/>
              </a:tabLst>
            </a:pPr>
            <a:r>
              <a:rPr dirty="0" sz="2400" spc="-45">
                <a:solidFill>
                  <a:srgbClr val="FFFFFF"/>
                </a:solidFill>
                <a:latin typeface="Calibri"/>
                <a:cs typeface="Calibri"/>
              </a:rPr>
              <a:t>Two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2400" spc="5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20">
                <a:solidFill>
                  <a:srgbClr val="FFFFFF"/>
                </a:solidFill>
                <a:latin typeface="Calibri"/>
                <a:cs typeface="Calibri"/>
              </a:rPr>
              <a:t>four</a:t>
            </a:r>
            <a:r>
              <a:rPr dirty="0" sz="2400" spc="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districts	had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large 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backlog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deferred  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maintenance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resulting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excessive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energy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use,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frequent  repairs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of aging </a:t>
            </a:r>
            <a:r>
              <a:rPr dirty="0" sz="2400" spc="-35">
                <a:solidFill>
                  <a:srgbClr val="FFFFFF"/>
                </a:solidFill>
                <a:latin typeface="Calibri"/>
                <a:cs typeface="Calibri"/>
              </a:rPr>
              <a:t>HVAC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equipment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,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and reoccurring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roofing 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leaks.</a:t>
            </a:r>
            <a:endParaRPr sz="2400">
              <a:latin typeface="Calibri"/>
              <a:cs typeface="Calibri"/>
            </a:endParaRPr>
          </a:p>
          <a:p>
            <a:pPr marL="355600" marR="612140" indent="-342900">
              <a:lnSpc>
                <a:spcPct val="100000"/>
              </a:lnSpc>
              <a:spcBef>
                <a:spcPts val="575"/>
              </a:spcBef>
              <a:buFont typeface="Wingdings"/>
              <a:buChar char=""/>
              <a:tabLst>
                <a:tab pos="355600" algn="l"/>
              </a:tabLst>
            </a:pP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Reportedly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slow 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response time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from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Office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of School  Facilities (OSF)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at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State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Department of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Education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is 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delaying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school</a:t>
            </a:r>
            <a:r>
              <a:rPr dirty="0" sz="2400" spc="-2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construction.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  <p:transition spd="fast">
    <p:split orient="horz" dir="in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8146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3600" spc="-25"/>
              <a:t>Transportation</a:t>
            </a:r>
            <a:endParaRPr sz="3600"/>
          </a:p>
          <a:p>
            <a:pPr algn="ctr">
              <a:lnSpc>
                <a:spcPct val="100000"/>
              </a:lnSpc>
              <a:spcBef>
                <a:spcPts val="70"/>
              </a:spcBef>
            </a:pPr>
            <a:r>
              <a:rPr dirty="0" sz="2400" spc="-5" b="0">
                <a:latin typeface="Calibri"/>
                <a:cs typeface="Calibri"/>
              </a:rPr>
              <a:t>(SELECTED </a:t>
            </a:r>
            <a:r>
              <a:rPr dirty="0" sz="2400" spc="-15" b="0">
                <a:latin typeface="Calibri"/>
                <a:cs typeface="Calibri"/>
              </a:rPr>
              <a:t>GLOBAL </a:t>
            </a:r>
            <a:r>
              <a:rPr dirty="0" sz="2400" spc="-5" b="0">
                <a:latin typeface="Calibri"/>
                <a:cs typeface="Calibri"/>
              </a:rPr>
              <a:t>FINDINGS/FUTURE</a:t>
            </a:r>
            <a:r>
              <a:rPr dirty="0" sz="2400" spc="-50" b="0">
                <a:latin typeface="Calibri"/>
                <a:cs typeface="Calibri"/>
              </a:rPr>
              <a:t> </a:t>
            </a:r>
            <a:r>
              <a:rPr dirty="0" sz="2400" spc="-20" b="0">
                <a:latin typeface="Calibri"/>
                <a:cs typeface="Calibri"/>
              </a:rPr>
              <a:t>CONSIDERATION)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13408"/>
            <a:ext cx="8030845" cy="38296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130810" indent="-342900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355600" algn="l"/>
                <a:tab pos="7175500" algn="l"/>
              </a:tabLst>
            </a:pP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The training,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staffing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facility requirements</a:t>
            </a:r>
            <a:r>
              <a:rPr dirty="0" sz="2400" spc="7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dirty="0" sz="2400" spc="-20">
                <a:solidFill>
                  <a:srgbClr val="FFFFFF"/>
                </a:solidFill>
                <a:latin typeface="Calibri"/>
                <a:cs typeface="Calibri"/>
              </a:rPr>
              <a:t>have	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2400" spc="-1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20">
                <a:solidFill>
                  <a:srgbClr val="FFFFFF"/>
                </a:solidFill>
                <a:latin typeface="Calibri"/>
                <a:cs typeface="Calibri"/>
              </a:rPr>
              <a:t>safe 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effective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school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transportation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program are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not 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synonymous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with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school districts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that </a:t>
            </a:r>
            <a:r>
              <a:rPr dirty="0" sz="2400" spc="-20">
                <a:solidFill>
                  <a:srgbClr val="FFFFFF"/>
                </a:solidFill>
                <a:latin typeface="Calibri"/>
                <a:cs typeface="Calibri"/>
              </a:rPr>
              <a:t>have 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less than 800  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students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  <a:p>
            <a:pPr marL="355600" marR="434340" indent="-342900">
              <a:lnSpc>
                <a:spcPct val="100000"/>
              </a:lnSpc>
              <a:spcBef>
                <a:spcPts val="575"/>
              </a:spcBef>
              <a:buFont typeface="Wingdings"/>
              <a:buChar char=""/>
              <a:tabLst>
                <a:tab pos="355600" algn="l"/>
              </a:tabLst>
            </a:pP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School districts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are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not taking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advantage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2400" spc="-25">
                <a:solidFill>
                  <a:srgbClr val="FFFFFF"/>
                </a:solidFill>
                <a:latin typeface="Calibri"/>
                <a:cs typeface="Calibri"/>
              </a:rPr>
              <a:t>state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programs 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that </a:t>
            </a:r>
            <a:r>
              <a:rPr dirty="0" sz="2400" spc="-20">
                <a:solidFill>
                  <a:srgbClr val="FFFFFF"/>
                </a:solidFill>
                <a:latin typeface="Calibri"/>
                <a:cs typeface="Calibri"/>
              </a:rPr>
              <a:t>offer 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reduced pricing </a:t>
            </a: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fuel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575"/>
              </a:spcBef>
              <a:buFont typeface="Wingdings"/>
              <a:buChar char=""/>
              <a:tabLst>
                <a:tab pos="355600" algn="l"/>
              </a:tabLst>
            </a:pP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Districts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are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not 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competitively procuring vehicle  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maintenance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, </a:t>
            </a:r>
            <a:r>
              <a:rPr dirty="0" sz="2400" spc="-35">
                <a:solidFill>
                  <a:srgbClr val="FFFFFF"/>
                </a:solidFill>
                <a:latin typeface="Calibri"/>
                <a:cs typeface="Calibri"/>
              </a:rPr>
              <a:t>repair,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and inspection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services;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instead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they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are 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supporting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local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vehicle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services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businesses </a:t>
            </a:r>
            <a:r>
              <a:rPr dirty="0" sz="2400" spc="-2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these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services 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at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often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much higher</a:t>
            </a:r>
            <a:r>
              <a:rPr dirty="0" sz="2400" spc="-2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prices.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553200" y="5181600"/>
            <a:ext cx="2076449" cy="14706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17</a:t>
            </a:fld>
          </a:p>
        </p:txBody>
      </p:sp>
    </p:spTree>
  </p:cSld>
  <p:clrMapOvr>
    <a:masterClrMapping/>
  </p:clrMapOvr>
  <p:transition spd="fast">
    <p:split orient="horz"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907795"/>
            <a:ext cx="7908290" cy="4780280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584200" indent="-571500">
              <a:lnSpc>
                <a:spcPct val="100000"/>
              </a:lnSpc>
              <a:spcBef>
                <a:spcPts val="459"/>
              </a:spcBef>
              <a:buClr>
                <a:srgbClr val="FFFFFF"/>
              </a:buClr>
              <a:buFont typeface="Calibri"/>
              <a:buAutoNum type="romanUcPeriod"/>
              <a:tabLst>
                <a:tab pos="583565" algn="l"/>
                <a:tab pos="584200" algn="l"/>
              </a:tabLst>
            </a:pPr>
            <a:r>
              <a:rPr dirty="0" sz="3000" spc="-45" b="1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dirty="0" sz="3000" spc="-45" b="1">
                <a:solidFill>
                  <a:srgbClr val="FFFFFF"/>
                </a:solidFill>
                <a:latin typeface="Calibri"/>
                <a:cs typeface="Calibri"/>
              </a:rPr>
              <a:t>RESENTATION</a:t>
            </a:r>
            <a:r>
              <a:rPr dirty="0" sz="3000" spc="-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000" spc="-15" b="1">
                <a:solidFill>
                  <a:srgbClr val="FFFFFF"/>
                </a:solidFill>
                <a:latin typeface="Calibri"/>
                <a:cs typeface="Calibri"/>
              </a:rPr>
              <a:t>OVERVIEW</a:t>
            </a:r>
            <a:endParaRPr sz="3000">
              <a:latin typeface="Calibri"/>
              <a:cs typeface="Calibri"/>
            </a:endParaRPr>
          </a:p>
          <a:p>
            <a:pPr marL="584200" marR="5080" indent="-571500">
              <a:lnSpc>
                <a:spcPts val="3240"/>
              </a:lnSpc>
              <a:spcBef>
                <a:spcPts val="765"/>
              </a:spcBef>
              <a:buAutoNum type="romanUcPeriod"/>
              <a:tabLst>
                <a:tab pos="583565" algn="l"/>
                <a:tab pos="584200" algn="l"/>
              </a:tabLst>
            </a:pPr>
            <a:r>
              <a:rPr dirty="0" sz="3000" spc="-15" b="1">
                <a:solidFill>
                  <a:srgbClr val="FFFFFF"/>
                </a:solidFill>
                <a:latin typeface="Calibri"/>
                <a:cs typeface="Calibri"/>
              </a:rPr>
              <a:t>OVERVIEW </a:t>
            </a:r>
            <a:r>
              <a:rPr dirty="0" sz="3000" spc="-5" b="1">
                <a:solidFill>
                  <a:srgbClr val="FFFFFF"/>
                </a:solidFill>
                <a:latin typeface="Calibri"/>
                <a:cs typeface="Calibri"/>
              </a:rPr>
              <a:t>OF TIDWELL AND </a:t>
            </a:r>
            <a:r>
              <a:rPr dirty="0" sz="3000" spc="-30" b="1">
                <a:solidFill>
                  <a:srgbClr val="FFFFFF"/>
                </a:solidFill>
                <a:latin typeface="Calibri"/>
                <a:cs typeface="Calibri"/>
              </a:rPr>
              <a:t>ASSOCIATES</a:t>
            </a:r>
            <a:r>
              <a:rPr dirty="0" sz="3000" spc="-1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000" spc="-5" b="1">
                <a:solidFill>
                  <a:srgbClr val="FFFFFF"/>
                </a:solidFill>
                <a:latin typeface="Calibri"/>
                <a:cs typeface="Calibri"/>
              </a:rPr>
              <a:t>AND  </a:t>
            </a:r>
            <a:r>
              <a:rPr dirty="0" sz="3000" spc="-15" b="1">
                <a:solidFill>
                  <a:srgbClr val="FFFFFF"/>
                </a:solidFill>
                <a:latin typeface="Calibri"/>
                <a:cs typeface="Calibri"/>
              </a:rPr>
              <a:t>TEAM</a:t>
            </a:r>
            <a:endParaRPr sz="3000">
              <a:latin typeface="Calibri"/>
              <a:cs typeface="Calibri"/>
            </a:endParaRPr>
          </a:p>
          <a:p>
            <a:pPr marL="584200" indent="-571500">
              <a:lnSpc>
                <a:spcPct val="100000"/>
              </a:lnSpc>
              <a:spcBef>
                <a:spcPts val="315"/>
              </a:spcBef>
              <a:buAutoNum type="romanUcPeriod"/>
              <a:tabLst>
                <a:tab pos="583565" algn="l"/>
                <a:tab pos="584200" algn="l"/>
              </a:tabLst>
            </a:pPr>
            <a:r>
              <a:rPr dirty="0" sz="3000" spc="-15" b="1">
                <a:solidFill>
                  <a:srgbClr val="FFFFFF"/>
                </a:solidFill>
                <a:latin typeface="Calibri"/>
                <a:cs typeface="Calibri"/>
              </a:rPr>
              <a:t>OVERVIEW </a:t>
            </a:r>
            <a:r>
              <a:rPr dirty="0" sz="3000" spc="-5" b="1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3000" b="1">
                <a:solidFill>
                  <a:srgbClr val="FFFFFF"/>
                </a:solidFill>
                <a:latin typeface="Calibri"/>
                <a:cs typeface="Calibri"/>
              </a:rPr>
              <a:t>REVIEW</a:t>
            </a:r>
            <a:r>
              <a:rPr dirty="0" sz="3000" spc="-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000" spc="-15" b="1">
                <a:solidFill>
                  <a:srgbClr val="FFFFFF"/>
                </a:solidFill>
                <a:latin typeface="Calibri"/>
                <a:cs typeface="Calibri"/>
              </a:rPr>
              <a:t>METHODOLOGY</a:t>
            </a:r>
            <a:endParaRPr sz="3000">
              <a:latin typeface="Calibri"/>
              <a:cs typeface="Calibri"/>
            </a:endParaRPr>
          </a:p>
          <a:p>
            <a:pPr marL="584200" marR="2680970" indent="-571500">
              <a:lnSpc>
                <a:spcPts val="3240"/>
              </a:lnSpc>
              <a:spcBef>
                <a:spcPts val="765"/>
              </a:spcBef>
              <a:buAutoNum type="romanUcPeriod"/>
              <a:tabLst>
                <a:tab pos="583565" algn="l"/>
                <a:tab pos="584200" algn="l"/>
              </a:tabLst>
            </a:pPr>
            <a:r>
              <a:rPr dirty="0" sz="3000" spc="-5" b="1">
                <a:solidFill>
                  <a:srgbClr val="FFFFFF"/>
                </a:solidFill>
                <a:latin typeface="Calibri"/>
                <a:cs typeface="Calibri"/>
              </a:rPr>
              <a:t>DISTRICT </a:t>
            </a:r>
            <a:r>
              <a:rPr dirty="0" sz="3000" spc="-30" b="1">
                <a:solidFill>
                  <a:srgbClr val="FFFFFF"/>
                </a:solidFill>
                <a:latin typeface="Calibri"/>
                <a:cs typeface="Calibri"/>
              </a:rPr>
              <a:t>COMMENDATIONS/  RECOMMENDATIONS</a:t>
            </a:r>
            <a:endParaRPr sz="3000">
              <a:latin typeface="Calibri"/>
              <a:cs typeface="Calibri"/>
            </a:endParaRPr>
          </a:p>
          <a:p>
            <a:pPr marL="584200" indent="-571500">
              <a:lnSpc>
                <a:spcPct val="100000"/>
              </a:lnSpc>
              <a:spcBef>
                <a:spcPts val="315"/>
              </a:spcBef>
              <a:buAutoNum type="romanUcPeriod"/>
              <a:tabLst>
                <a:tab pos="583565" algn="l"/>
                <a:tab pos="584200" algn="l"/>
              </a:tabLst>
            </a:pPr>
            <a:r>
              <a:rPr dirty="0" sz="3000" spc="-5" b="1">
                <a:solidFill>
                  <a:srgbClr val="FFFFFF"/>
                </a:solidFill>
                <a:latin typeface="Calibri"/>
                <a:cs typeface="Calibri"/>
              </a:rPr>
              <a:t>FISCAL </a:t>
            </a:r>
            <a:r>
              <a:rPr dirty="0" sz="3000" spc="-40" b="1">
                <a:solidFill>
                  <a:srgbClr val="FFFFFF"/>
                </a:solidFill>
                <a:latin typeface="Calibri"/>
                <a:cs typeface="Calibri"/>
              </a:rPr>
              <a:t>IMPACTS </a:t>
            </a:r>
            <a:r>
              <a:rPr dirty="0" sz="3000" spc="-10" b="1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dirty="0" sz="3000" spc="-25" b="1">
                <a:solidFill>
                  <a:srgbClr val="FFFFFF"/>
                </a:solidFill>
                <a:latin typeface="Calibri"/>
                <a:cs typeface="Calibri"/>
              </a:rPr>
              <a:t>EACH</a:t>
            </a:r>
            <a:r>
              <a:rPr dirty="0" sz="3000" spc="-5" b="1">
                <a:solidFill>
                  <a:srgbClr val="FFFFFF"/>
                </a:solidFill>
                <a:latin typeface="Calibri"/>
                <a:cs typeface="Calibri"/>
              </a:rPr>
              <a:t> DISTRICT</a:t>
            </a:r>
            <a:endParaRPr sz="3000">
              <a:latin typeface="Calibri"/>
              <a:cs typeface="Calibri"/>
            </a:endParaRPr>
          </a:p>
          <a:p>
            <a:pPr marL="584200" indent="-571500">
              <a:lnSpc>
                <a:spcPct val="100000"/>
              </a:lnSpc>
              <a:spcBef>
                <a:spcPts val="360"/>
              </a:spcBef>
              <a:buAutoNum type="romanUcPeriod"/>
              <a:tabLst>
                <a:tab pos="583565" algn="l"/>
                <a:tab pos="584200" algn="l"/>
              </a:tabLst>
            </a:pPr>
            <a:r>
              <a:rPr dirty="0" sz="3000" spc="-15" b="1">
                <a:solidFill>
                  <a:srgbClr val="FFFFFF"/>
                </a:solidFill>
                <a:latin typeface="Calibri"/>
                <a:cs typeface="Calibri"/>
              </a:rPr>
              <a:t>GLOBAL </a:t>
            </a:r>
            <a:r>
              <a:rPr dirty="0" sz="3000" spc="-10" b="1">
                <a:solidFill>
                  <a:srgbClr val="FFFFFF"/>
                </a:solidFill>
                <a:latin typeface="Calibri"/>
                <a:cs typeface="Calibri"/>
              </a:rPr>
              <a:t>ISSUES FOUND </a:t>
            </a:r>
            <a:r>
              <a:rPr dirty="0" sz="3000" spc="-15" b="1">
                <a:solidFill>
                  <a:srgbClr val="FFFFFF"/>
                </a:solidFill>
                <a:latin typeface="Calibri"/>
                <a:cs typeface="Calibri"/>
              </a:rPr>
              <a:t>ACROSS</a:t>
            </a:r>
            <a:r>
              <a:rPr dirty="0" sz="3000" spc="-6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000" spc="-5" b="1">
                <a:solidFill>
                  <a:srgbClr val="FFFFFF"/>
                </a:solidFill>
                <a:latin typeface="Calibri"/>
                <a:cs typeface="Calibri"/>
              </a:rPr>
              <a:t>DISTRICTS</a:t>
            </a:r>
            <a:endParaRPr sz="3000">
              <a:latin typeface="Calibri"/>
              <a:cs typeface="Calibri"/>
            </a:endParaRPr>
          </a:p>
          <a:p>
            <a:pPr marL="584200" marR="670560" indent="-571500">
              <a:lnSpc>
                <a:spcPts val="3240"/>
              </a:lnSpc>
              <a:spcBef>
                <a:spcPts val="765"/>
              </a:spcBef>
              <a:buAutoNum type="romanUcPeriod"/>
              <a:tabLst>
                <a:tab pos="584200" algn="l"/>
              </a:tabLst>
            </a:pPr>
            <a:r>
              <a:rPr dirty="0" sz="3000" spc="-10" b="1">
                <a:solidFill>
                  <a:srgbClr val="FFFFFF"/>
                </a:solidFill>
                <a:latin typeface="Calibri"/>
                <a:cs typeface="Calibri"/>
              </a:rPr>
              <a:t>SUGGESTED </a:t>
            </a:r>
            <a:r>
              <a:rPr dirty="0" sz="3000" b="1">
                <a:solidFill>
                  <a:srgbClr val="FFFFFF"/>
                </a:solidFill>
                <a:latin typeface="Calibri"/>
                <a:cs typeface="Calibri"/>
              </a:rPr>
              <a:t>NEXT </a:t>
            </a:r>
            <a:r>
              <a:rPr dirty="0" sz="3000" spc="-10" b="1">
                <a:solidFill>
                  <a:srgbClr val="FFFFFF"/>
                </a:solidFill>
                <a:latin typeface="Calibri"/>
                <a:cs typeface="Calibri"/>
              </a:rPr>
              <a:t>STEPS FOR </a:t>
            </a:r>
            <a:r>
              <a:rPr dirty="0" sz="3000" spc="-5" b="1">
                <a:solidFill>
                  <a:srgbClr val="FFFFFF"/>
                </a:solidFill>
                <a:latin typeface="Calibri"/>
                <a:cs typeface="Calibri"/>
              </a:rPr>
              <a:t>ADDITIONAL  REVIEWS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8440" y="6431978"/>
            <a:ext cx="12827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 sz="1200">
                <a:solidFill>
                  <a:srgbClr val="FFFFFF"/>
                </a:solidFill>
                <a:latin typeface="Calibri"/>
                <a:cs typeface="Calibri"/>
              </a:rPr>
              <a:t>1</a:t>
            </a:fld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  <p:transition spd="fast">
    <p:split orient="horz" dir="in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7886" y="347281"/>
            <a:ext cx="282702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175"/>
              <a:t>T</a:t>
            </a:r>
            <a:r>
              <a:rPr dirty="0" sz="3600" spc="-80"/>
              <a:t>r</a:t>
            </a:r>
            <a:r>
              <a:rPr dirty="0" sz="3600" spc="-5"/>
              <a:t>a</a:t>
            </a:r>
            <a:r>
              <a:rPr dirty="0" sz="3600"/>
              <a:t>n</a:t>
            </a:r>
            <a:r>
              <a:rPr dirty="0" sz="3600" spc="5"/>
              <a:t>s</a:t>
            </a:r>
            <a:r>
              <a:rPr dirty="0" sz="3600"/>
              <a:t>p</a:t>
            </a:r>
            <a:r>
              <a:rPr dirty="0" sz="3600" spc="-5"/>
              <a:t>o</a:t>
            </a:r>
            <a:r>
              <a:rPr dirty="0" sz="3600"/>
              <a:t>r</a:t>
            </a:r>
            <a:r>
              <a:rPr dirty="0" sz="3600" spc="-40"/>
              <a:t>ta</a:t>
            </a:r>
            <a:r>
              <a:rPr dirty="0" sz="3600"/>
              <a:t>ti</a:t>
            </a:r>
            <a:r>
              <a:rPr dirty="0" sz="3600" spc="-5"/>
              <a:t>o</a:t>
            </a:r>
            <a:r>
              <a:rPr dirty="0" sz="3600"/>
              <a:t>n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5940" y="905065"/>
            <a:ext cx="7788275" cy="47421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588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(SELECTED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GLOBAL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FINDINGS/FUTURE</a:t>
            </a:r>
            <a:r>
              <a:rPr dirty="0" sz="2400" spc="-3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20">
                <a:solidFill>
                  <a:srgbClr val="FFFFFF"/>
                </a:solidFill>
                <a:latin typeface="Calibri"/>
                <a:cs typeface="Calibri"/>
              </a:rPr>
              <a:t>CONSIDERATION)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300">
              <a:latin typeface="Times New Roman"/>
              <a:cs typeface="Times New Roman"/>
            </a:endParaRPr>
          </a:p>
          <a:p>
            <a:pPr algn="just" marL="354965" marR="513080" indent="-342265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355600" algn="l"/>
              </a:tabLst>
            </a:pPr>
            <a:r>
              <a:rPr dirty="0" sz="2800" spc="-10">
                <a:solidFill>
                  <a:srgbClr val="FFFFFF"/>
                </a:solidFill>
                <a:latin typeface="Calibri"/>
                <a:cs typeface="Calibri"/>
              </a:rPr>
              <a:t>Small districts, less </a:t>
            </a: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than 40 </a:t>
            </a:r>
            <a:r>
              <a:rPr dirty="0" sz="2800" spc="-10">
                <a:solidFill>
                  <a:srgbClr val="FFFFFF"/>
                </a:solidFill>
                <a:latin typeface="Calibri"/>
                <a:cs typeface="Calibri"/>
              </a:rPr>
              <a:t>buses, should </a:t>
            </a:r>
            <a:r>
              <a:rPr dirty="0" sz="2800" spc="-20">
                <a:solidFill>
                  <a:srgbClr val="FFFFFF"/>
                </a:solidFill>
                <a:latin typeface="Calibri"/>
                <a:cs typeface="Calibri"/>
              </a:rPr>
              <a:t>utilize  </a:t>
            </a:r>
            <a:r>
              <a:rPr dirty="0" sz="2800" spc="-10">
                <a:solidFill>
                  <a:srgbClr val="FFFFFF"/>
                </a:solidFill>
                <a:latin typeface="Calibri"/>
                <a:cs typeface="Calibri"/>
              </a:rPr>
              <a:t>technical </a:t>
            </a:r>
            <a:r>
              <a:rPr dirty="0" sz="2800" spc="-15">
                <a:solidFill>
                  <a:srgbClr val="FFFFFF"/>
                </a:solidFill>
                <a:latin typeface="Calibri"/>
                <a:cs typeface="Calibri"/>
              </a:rPr>
              <a:t>assistance </a:t>
            </a:r>
            <a:r>
              <a:rPr dirty="0" sz="2800" spc="-25">
                <a:solidFill>
                  <a:srgbClr val="FFFFFF"/>
                </a:solidFill>
                <a:latin typeface="Calibri"/>
                <a:cs typeface="Calibri"/>
              </a:rPr>
              <a:t>offered </a:t>
            </a:r>
            <a:r>
              <a:rPr dirty="0" sz="2800" spc="-15">
                <a:solidFill>
                  <a:srgbClr val="FFFFFF"/>
                </a:solidFill>
                <a:latin typeface="Calibri"/>
                <a:cs typeface="Calibri"/>
              </a:rPr>
              <a:t>by </a:t>
            </a:r>
            <a:r>
              <a:rPr dirty="0" sz="2800" spc="-10">
                <a:solidFill>
                  <a:srgbClr val="FFFFFF"/>
                </a:solidFill>
                <a:latin typeface="Calibri"/>
                <a:cs typeface="Calibri"/>
              </a:rPr>
              <a:t>the SDE Office </a:t>
            </a: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of  </a:t>
            </a:r>
            <a:r>
              <a:rPr dirty="0" sz="2800" spc="-25">
                <a:solidFill>
                  <a:srgbClr val="FFFFFF"/>
                </a:solidFill>
                <a:latin typeface="Calibri"/>
                <a:cs typeface="Calibri"/>
              </a:rPr>
              <a:t>Transportation.</a:t>
            </a:r>
            <a:endParaRPr sz="2800">
              <a:latin typeface="Calibri"/>
              <a:cs typeface="Calibri"/>
            </a:endParaRPr>
          </a:p>
          <a:p>
            <a:pPr marL="355600" marR="1308735" indent="-342900">
              <a:lnSpc>
                <a:spcPct val="100000"/>
              </a:lnSpc>
              <a:spcBef>
                <a:spcPts val="670"/>
              </a:spcBef>
              <a:buFont typeface="Wingdings"/>
              <a:buChar char=""/>
              <a:tabLst>
                <a:tab pos="355600" algn="l"/>
              </a:tabLst>
            </a:pPr>
            <a:r>
              <a:rPr dirty="0" sz="2800" spc="-10">
                <a:solidFill>
                  <a:srgbClr val="FFFFFF"/>
                </a:solidFill>
                <a:latin typeface="Calibri"/>
                <a:cs typeface="Calibri"/>
              </a:rPr>
              <a:t>Small </a:t>
            </a:r>
            <a:r>
              <a:rPr dirty="0" sz="2800" spc="-15">
                <a:solidFill>
                  <a:srgbClr val="FFFFFF"/>
                </a:solidFill>
                <a:latin typeface="Calibri"/>
                <a:cs typeface="Calibri"/>
              </a:rPr>
              <a:t>districts </a:t>
            </a: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do not </a:t>
            </a:r>
            <a:r>
              <a:rPr dirty="0" sz="2800" spc="-10">
                <a:solidFill>
                  <a:srgbClr val="FFFFFF"/>
                </a:solidFill>
                <a:latin typeface="Calibri"/>
                <a:cs typeface="Calibri"/>
              </a:rPr>
              <a:t>manage their </a:t>
            </a:r>
            <a:r>
              <a:rPr dirty="0" sz="2800" spc="-15">
                <a:solidFill>
                  <a:srgbClr val="FFFFFF"/>
                </a:solidFill>
                <a:latin typeface="Calibri"/>
                <a:cs typeface="Calibri"/>
              </a:rPr>
              <a:t>vehicle  </a:t>
            </a:r>
            <a:r>
              <a:rPr dirty="0" sz="2800" spc="-20">
                <a:solidFill>
                  <a:srgbClr val="FFFFFF"/>
                </a:solidFill>
                <a:latin typeface="Calibri"/>
                <a:cs typeface="Calibri"/>
              </a:rPr>
              <a:t>preventive </a:t>
            </a:r>
            <a:r>
              <a:rPr dirty="0" sz="2800" spc="-10">
                <a:solidFill>
                  <a:srgbClr val="FFFFFF"/>
                </a:solidFill>
                <a:latin typeface="Calibri"/>
                <a:cs typeface="Calibri"/>
              </a:rPr>
              <a:t>maintenance</a:t>
            </a:r>
            <a:r>
              <a:rPr dirty="0" sz="2800" spc="4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35">
                <a:solidFill>
                  <a:srgbClr val="FFFFFF"/>
                </a:solidFill>
                <a:latin typeface="Calibri"/>
                <a:cs typeface="Calibri"/>
              </a:rPr>
              <a:t>effectively.</a:t>
            </a:r>
            <a:endParaRPr sz="28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670"/>
              </a:spcBef>
              <a:buFont typeface="Wingdings"/>
              <a:buChar char=""/>
              <a:tabLst>
                <a:tab pos="355600" algn="l"/>
              </a:tabLst>
            </a:pPr>
            <a:r>
              <a:rPr dirty="0" sz="2800" spc="-15">
                <a:solidFill>
                  <a:srgbClr val="FFFFFF"/>
                </a:solidFill>
                <a:latin typeface="Calibri"/>
                <a:cs typeface="Calibri"/>
              </a:rPr>
              <a:t>Districts contracting </a:t>
            </a:r>
            <a:r>
              <a:rPr dirty="0" sz="2800" spc="-25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dirty="0" sz="2800" spc="-15">
                <a:solidFill>
                  <a:srgbClr val="FFFFFF"/>
                </a:solidFill>
                <a:latin typeface="Calibri"/>
                <a:cs typeface="Calibri"/>
              </a:rPr>
              <a:t>transportation </a:t>
            </a: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services  </a:t>
            </a:r>
            <a:r>
              <a:rPr dirty="0" sz="2800" spc="-10">
                <a:solidFill>
                  <a:srgbClr val="FFFFFF"/>
                </a:solidFill>
                <a:latin typeface="Calibri"/>
                <a:cs typeface="Calibri"/>
              </a:rPr>
              <a:t>should </a:t>
            </a:r>
            <a:r>
              <a:rPr dirty="0" sz="2800" spc="-25">
                <a:solidFill>
                  <a:srgbClr val="FFFFFF"/>
                </a:solidFill>
                <a:latin typeface="Calibri"/>
                <a:cs typeface="Calibri"/>
              </a:rPr>
              <a:t>always </a:t>
            </a:r>
            <a:r>
              <a:rPr dirty="0" sz="2800" spc="-20">
                <a:solidFill>
                  <a:srgbClr val="FFFFFF"/>
                </a:solidFill>
                <a:latin typeface="Calibri"/>
                <a:cs typeface="Calibri"/>
              </a:rPr>
              <a:t>retain </a:t>
            </a:r>
            <a:r>
              <a:rPr dirty="0" sz="2800" spc="-15">
                <a:solidFill>
                  <a:srgbClr val="FFFFFF"/>
                </a:solidFill>
                <a:latin typeface="Calibri"/>
                <a:cs typeface="Calibri"/>
              </a:rPr>
              <a:t>district </a:t>
            </a:r>
            <a:r>
              <a:rPr dirty="0" sz="2800" spc="-30">
                <a:solidFill>
                  <a:srgbClr val="FFFFFF"/>
                </a:solidFill>
                <a:latin typeface="Calibri"/>
                <a:cs typeface="Calibri"/>
              </a:rPr>
              <a:t>staff </a:t>
            </a: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with </a:t>
            </a:r>
            <a:r>
              <a:rPr dirty="0" sz="2800" spc="-1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2800" spc="-15">
                <a:solidFill>
                  <a:srgbClr val="FFFFFF"/>
                </a:solidFill>
                <a:latin typeface="Calibri"/>
                <a:cs typeface="Calibri"/>
              </a:rPr>
              <a:t>expertise  to </a:t>
            </a:r>
            <a:r>
              <a:rPr dirty="0" sz="2800" spc="-20">
                <a:solidFill>
                  <a:srgbClr val="FFFFFF"/>
                </a:solidFill>
                <a:latin typeface="Calibri"/>
                <a:cs typeface="Calibri"/>
              </a:rPr>
              <a:t>constantly </a:t>
            </a:r>
            <a:r>
              <a:rPr dirty="0" sz="2800" spc="-10">
                <a:solidFill>
                  <a:srgbClr val="FFFFFF"/>
                </a:solidFill>
                <a:latin typeface="Calibri"/>
                <a:cs typeface="Calibri"/>
              </a:rPr>
              <a:t>monitor </a:t>
            </a:r>
            <a:r>
              <a:rPr dirty="0" sz="2800" spc="-20">
                <a:solidFill>
                  <a:srgbClr val="FFFFFF"/>
                </a:solidFill>
                <a:latin typeface="Calibri"/>
                <a:cs typeface="Calibri"/>
              </a:rPr>
              <a:t>contract </a:t>
            </a:r>
            <a:r>
              <a:rPr dirty="0" sz="2800" spc="-10">
                <a:solidFill>
                  <a:srgbClr val="FFFFFF"/>
                </a:solidFill>
                <a:latin typeface="Calibri"/>
                <a:cs typeface="Calibri"/>
              </a:rPr>
              <a:t>compliance </a:t>
            </a: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and  </a:t>
            </a:r>
            <a:r>
              <a:rPr dirty="0" sz="2800" spc="-15">
                <a:solidFill>
                  <a:srgbClr val="FFFFFF"/>
                </a:solidFill>
                <a:latin typeface="Calibri"/>
                <a:cs typeface="Calibri"/>
              </a:rPr>
              <a:t>district</a:t>
            </a:r>
            <a:r>
              <a:rPr dirty="0" sz="2800" spc="3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needs.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0" y="5334000"/>
            <a:ext cx="2000249" cy="13182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17</a:t>
            </a:fld>
          </a:p>
        </p:txBody>
      </p:sp>
    </p:spTree>
  </p:cSld>
  <p:clrMapOvr>
    <a:masterClrMapping/>
  </p:clrMapOvr>
  <p:transition spd="fast">
    <p:split orient="horz" dir="in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61518" y="347281"/>
            <a:ext cx="261937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15"/>
              <a:t>Food</a:t>
            </a:r>
            <a:r>
              <a:rPr dirty="0" sz="3600" spc="-45"/>
              <a:t> </a:t>
            </a:r>
            <a:r>
              <a:rPr dirty="0" sz="3600"/>
              <a:t>Services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5940" y="905065"/>
            <a:ext cx="8065770" cy="42297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588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(SELECTED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GLOBAL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FINDINGS/FUTURE</a:t>
            </a:r>
            <a:r>
              <a:rPr dirty="0" sz="2400" spc="-3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20">
                <a:solidFill>
                  <a:srgbClr val="FFFFFF"/>
                </a:solidFill>
                <a:latin typeface="Calibri"/>
                <a:cs typeface="Calibri"/>
              </a:rPr>
              <a:t>CONSIDERATION)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300">
              <a:latin typeface="Times New Roman"/>
              <a:cs typeface="Times New Roman"/>
            </a:endParaRPr>
          </a:p>
          <a:p>
            <a:pPr marL="354330" marR="16510" indent="-341630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355600" algn="l"/>
                <a:tab pos="5339080" algn="l"/>
              </a:tabLst>
            </a:pP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2800" spc="-30">
                <a:solidFill>
                  <a:srgbClr val="FFFFFF"/>
                </a:solidFill>
                <a:latin typeface="Calibri"/>
                <a:cs typeface="Calibri"/>
              </a:rPr>
              <a:t>state </a:t>
            </a: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of South </a:t>
            </a:r>
            <a:r>
              <a:rPr dirty="0" sz="2800" spc="-15">
                <a:solidFill>
                  <a:srgbClr val="FFFFFF"/>
                </a:solidFill>
                <a:latin typeface="Calibri"/>
                <a:cs typeface="Calibri"/>
              </a:rPr>
              <a:t>Carolina </a:t>
            </a:r>
            <a:r>
              <a:rPr dirty="0" sz="2800" spc="-10">
                <a:solidFill>
                  <a:srgbClr val="FFFFFF"/>
                </a:solidFill>
                <a:latin typeface="Calibri"/>
                <a:cs typeface="Calibri"/>
              </a:rPr>
              <a:t>purchasing consortium  </a:t>
            </a: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has been </a:t>
            </a:r>
            <a:r>
              <a:rPr dirty="0" sz="2800" spc="-10">
                <a:solidFill>
                  <a:srgbClr val="FFFFFF"/>
                </a:solidFill>
                <a:latin typeface="Calibri"/>
                <a:cs typeface="Calibri"/>
              </a:rPr>
              <a:t>successful in helping </a:t>
            </a:r>
            <a:r>
              <a:rPr dirty="0" sz="2800" spc="-15">
                <a:solidFill>
                  <a:srgbClr val="FFFFFF"/>
                </a:solidFill>
                <a:latin typeface="Calibri"/>
                <a:cs typeface="Calibri"/>
              </a:rPr>
              <a:t>districts </a:t>
            </a:r>
            <a:r>
              <a:rPr dirty="0" sz="2800" spc="-10">
                <a:solidFill>
                  <a:srgbClr val="FFFFFF"/>
                </a:solidFill>
                <a:latin typeface="Calibri"/>
                <a:cs typeface="Calibri"/>
              </a:rPr>
              <a:t>secure quality  </a:t>
            </a:r>
            <a:r>
              <a:rPr dirty="0" sz="2800" spc="-20">
                <a:solidFill>
                  <a:srgbClr val="FFFFFF"/>
                </a:solidFill>
                <a:latin typeface="Calibri"/>
                <a:cs typeface="Calibri"/>
              </a:rPr>
              <a:t>food </a:t>
            </a:r>
            <a:r>
              <a:rPr dirty="0" sz="2800" spc="-15">
                <a:solidFill>
                  <a:srgbClr val="FFFFFF"/>
                </a:solidFill>
                <a:latin typeface="Calibri"/>
                <a:cs typeface="Calibri"/>
              </a:rPr>
              <a:t>products at</a:t>
            </a:r>
            <a:r>
              <a:rPr dirty="0" sz="2800" spc="1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FFFFFF"/>
                </a:solidFill>
                <a:latin typeface="Calibri"/>
                <a:cs typeface="Calibri"/>
              </a:rPr>
              <a:t>reasonable</a:t>
            </a:r>
            <a:r>
              <a:rPr dirty="0" sz="2800" spc="2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15">
                <a:solidFill>
                  <a:srgbClr val="FFFFFF"/>
                </a:solidFill>
                <a:latin typeface="Calibri"/>
                <a:cs typeface="Calibri"/>
              </a:rPr>
              <a:t>cost.	</a:t>
            </a:r>
            <a:r>
              <a:rPr dirty="0" sz="2800" spc="-45">
                <a:solidFill>
                  <a:srgbClr val="FFFFFF"/>
                </a:solidFill>
                <a:latin typeface="Calibri"/>
                <a:cs typeface="Calibri"/>
              </a:rPr>
              <a:t>However, </a:t>
            </a: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all of the  </a:t>
            </a:r>
            <a:r>
              <a:rPr dirty="0" sz="2800" spc="-15">
                <a:solidFill>
                  <a:srgbClr val="FFFFFF"/>
                </a:solidFill>
                <a:latin typeface="Calibri"/>
                <a:cs typeface="Calibri"/>
              </a:rPr>
              <a:t>districts </a:t>
            </a:r>
            <a:r>
              <a:rPr dirty="0" sz="2800" spc="-10">
                <a:solidFill>
                  <a:srgbClr val="FFFFFF"/>
                </a:solidFill>
                <a:latin typeface="Calibri"/>
                <a:cs typeface="Calibri"/>
              </a:rPr>
              <a:t>can benefit </a:t>
            </a:r>
            <a:r>
              <a:rPr dirty="0" sz="2800" spc="-20">
                <a:solidFill>
                  <a:srgbClr val="FFFFFF"/>
                </a:solidFill>
                <a:latin typeface="Calibri"/>
                <a:cs typeface="Calibri"/>
              </a:rPr>
              <a:t>from </a:t>
            </a:r>
            <a:r>
              <a:rPr dirty="0" sz="2800" spc="-15">
                <a:solidFill>
                  <a:srgbClr val="FFFFFF"/>
                </a:solidFill>
                <a:latin typeface="Calibri"/>
                <a:cs typeface="Calibri"/>
              </a:rPr>
              <a:t>assistance </a:t>
            </a: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with menu  </a:t>
            </a:r>
            <a:r>
              <a:rPr dirty="0" sz="2800" spc="-10">
                <a:solidFill>
                  <a:srgbClr val="FFFFFF"/>
                </a:solidFill>
                <a:latin typeface="Calibri"/>
                <a:cs typeface="Calibri"/>
              </a:rPr>
              <a:t>development.</a:t>
            </a:r>
            <a:endParaRPr sz="2800">
              <a:latin typeface="Calibri"/>
              <a:cs typeface="Calibri"/>
            </a:endParaRPr>
          </a:p>
          <a:p>
            <a:pPr marL="354965" marR="5080" indent="-342265">
              <a:lnSpc>
                <a:spcPct val="100000"/>
              </a:lnSpc>
              <a:spcBef>
                <a:spcPts val="670"/>
              </a:spcBef>
              <a:buFont typeface="Wingdings"/>
              <a:buChar char=""/>
              <a:tabLst>
                <a:tab pos="355600" algn="l"/>
                <a:tab pos="5455285" algn="l"/>
              </a:tabLst>
            </a:pPr>
            <a:r>
              <a:rPr dirty="0" sz="2800" spc="-10">
                <a:solidFill>
                  <a:srgbClr val="FFFFFF"/>
                </a:solidFill>
                <a:latin typeface="Calibri"/>
                <a:cs typeface="Calibri"/>
              </a:rPr>
              <a:t>Smaller </a:t>
            </a:r>
            <a:r>
              <a:rPr dirty="0" sz="2800" spc="-15">
                <a:solidFill>
                  <a:srgbClr val="FFFFFF"/>
                </a:solidFill>
                <a:latin typeface="Calibri"/>
                <a:cs typeface="Calibri"/>
              </a:rPr>
              <a:t>districts </a:t>
            </a:r>
            <a:r>
              <a:rPr dirty="0" sz="2800" spc="-20">
                <a:solidFill>
                  <a:srgbClr val="FFFFFF"/>
                </a:solidFill>
                <a:latin typeface="Calibri"/>
                <a:cs typeface="Calibri"/>
              </a:rPr>
              <a:t>demonstrated </a:t>
            </a:r>
            <a:r>
              <a:rPr dirty="0" sz="2800" spc="-10">
                <a:solidFill>
                  <a:srgbClr val="FFFFFF"/>
                </a:solidFill>
                <a:latin typeface="Calibri"/>
                <a:cs typeface="Calibri"/>
              </a:rPr>
              <a:t>difficulty in securing  </a:t>
            </a: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or </a:t>
            </a:r>
            <a:r>
              <a:rPr dirty="0" sz="2800" spc="-10">
                <a:solidFill>
                  <a:srgbClr val="FFFFFF"/>
                </a:solidFill>
                <a:latin typeface="Calibri"/>
                <a:cs typeface="Calibri"/>
              </a:rPr>
              <a:t>making use </a:t>
            </a: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of menu</a:t>
            </a:r>
            <a:r>
              <a:rPr dirty="0" sz="2800" spc="114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FFFFFF"/>
                </a:solidFill>
                <a:latin typeface="Calibri"/>
                <a:cs typeface="Calibri"/>
              </a:rPr>
              <a:t>analysis,</a:t>
            </a:r>
            <a:r>
              <a:rPr dirty="0" sz="2800" spc="3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&amp;	</a:t>
            </a:r>
            <a:r>
              <a:rPr dirty="0" sz="2800" spc="-20">
                <a:solidFill>
                  <a:srgbClr val="FFFFFF"/>
                </a:solidFill>
                <a:latin typeface="Calibri"/>
                <a:cs typeface="Calibri"/>
              </a:rPr>
              <a:t>inventory </a:t>
            </a: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or </a:t>
            </a:r>
            <a:r>
              <a:rPr dirty="0" sz="2800" spc="-15">
                <a:solidFill>
                  <a:srgbClr val="FFFFFF"/>
                </a:solidFill>
                <a:latin typeface="Calibri"/>
                <a:cs typeface="Calibri"/>
              </a:rPr>
              <a:t>point  </a:t>
            </a: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of sales</a:t>
            </a:r>
            <a:r>
              <a:rPr dirty="0" sz="2800" spc="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15">
                <a:solidFill>
                  <a:srgbClr val="FFFFFF"/>
                </a:solidFill>
                <a:latin typeface="Calibri"/>
                <a:cs typeface="Calibri"/>
              </a:rPr>
              <a:t>software.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553200" y="4800600"/>
            <a:ext cx="1832609" cy="18364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17</a:t>
            </a:fld>
          </a:p>
        </p:txBody>
      </p:sp>
    </p:spTree>
  </p:cSld>
  <p:clrMapOvr>
    <a:masterClrMapping/>
  </p:clrMapOvr>
  <p:transition spd="fast">
    <p:split orient="horz" dir="in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67286" y="347281"/>
            <a:ext cx="480758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35"/>
              <a:t>Technology</a:t>
            </a:r>
            <a:r>
              <a:rPr dirty="0" sz="3600" spc="-10"/>
              <a:t> </a:t>
            </a:r>
            <a:r>
              <a:rPr dirty="0" sz="3600" spc="-15"/>
              <a:t>Management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5940" y="905065"/>
            <a:ext cx="7952740" cy="28644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588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(SELECTED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GLOBAL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FINDINGS/FUTURE</a:t>
            </a:r>
            <a:r>
              <a:rPr dirty="0" sz="2400" spc="-3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20">
                <a:solidFill>
                  <a:srgbClr val="FFFFFF"/>
                </a:solidFill>
                <a:latin typeface="Calibri"/>
                <a:cs typeface="Calibri"/>
              </a:rPr>
              <a:t>CONSIDERATION)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3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355600" algn="l"/>
                <a:tab pos="3226435" algn="l"/>
              </a:tabLst>
            </a:pPr>
            <a:r>
              <a:rPr dirty="0" sz="2800" spc="-10">
                <a:solidFill>
                  <a:srgbClr val="FFFFFF"/>
                </a:solidFill>
                <a:latin typeface="Calibri"/>
                <a:cs typeface="Calibri"/>
              </a:rPr>
              <a:t>Districts </a:t>
            </a:r>
            <a:r>
              <a:rPr dirty="0" sz="2800" spc="-20">
                <a:solidFill>
                  <a:srgbClr val="FFFFFF"/>
                </a:solidFill>
                <a:latin typeface="Calibri"/>
                <a:cs typeface="Calibri"/>
              </a:rPr>
              <a:t>are </a:t>
            </a: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not </a:t>
            </a:r>
            <a:r>
              <a:rPr dirty="0" sz="2800" spc="-10">
                <a:solidFill>
                  <a:srgbClr val="FFFFFF"/>
                </a:solidFill>
                <a:latin typeface="Calibri"/>
                <a:cs typeface="Calibri"/>
              </a:rPr>
              <a:t>maximizing </a:t>
            </a: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their </a:t>
            </a:r>
            <a:r>
              <a:rPr dirty="0" sz="2800" spc="-15" b="1">
                <a:solidFill>
                  <a:srgbClr val="FFFFFF"/>
                </a:solidFill>
                <a:latin typeface="Calibri"/>
                <a:cs typeface="Calibri"/>
              </a:rPr>
              <a:t>E-Rate </a:t>
            </a:r>
            <a:r>
              <a:rPr dirty="0" sz="2800" spc="-20" b="1">
                <a:solidFill>
                  <a:srgbClr val="FFFFFF"/>
                </a:solidFill>
                <a:latin typeface="Calibri"/>
                <a:cs typeface="Calibri"/>
              </a:rPr>
              <a:t>Federal  Program</a:t>
            </a:r>
            <a:r>
              <a:rPr dirty="0" sz="2800" spc="3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15">
                <a:solidFill>
                  <a:srgbClr val="FFFFFF"/>
                </a:solidFill>
                <a:latin typeface="Calibri"/>
                <a:cs typeface="Calibri"/>
              </a:rPr>
              <a:t>discounts	</a:t>
            </a: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which </a:t>
            </a:r>
            <a:r>
              <a:rPr dirty="0" sz="2800" spc="-15">
                <a:solidFill>
                  <a:srgbClr val="FFFFFF"/>
                </a:solidFill>
                <a:latin typeface="Calibri"/>
                <a:cs typeface="Calibri"/>
              </a:rPr>
              <a:t>provides </a:t>
            </a:r>
            <a:r>
              <a:rPr dirty="0" sz="2800" spc="-10">
                <a:solidFill>
                  <a:srgbClr val="FFFFFF"/>
                </a:solidFill>
                <a:latin typeface="Calibri"/>
                <a:cs typeface="Calibri"/>
              </a:rPr>
              <a:t>opportunities </a:t>
            </a:r>
            <a:r>
              <a:rPr dirty="0" sz="2800" spc="-25">
                <a:solidFill>
                  <a:srgbClr val="FFFFFF"/>
                </a:solidFill>
                <a:latin typeface="Calibri"/>
                <a:cs typeface="Calibri"/>
              </a:rPr>
              <a:t>for  </a:t>
            </a: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schools and </a:t>
            </a:r>
            <a:r>
              <a:rPr dirty="0" sz="2800" spc="-15">
                <a:solidFill>
                  <a:srgbClr val="FFFFFF"/>
                </a:solidFill>
                <a:latin typeface="Calibri"/>
                <a:cs typeface="Calibri"/>
              </a:rPr>
              <a:t>libraries to obtain discounts </a:t>
            </a:r>
            <a:r>
              <a:rPr dirty="0" sz="2800" spc="-25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services  </a:t>
            </a:r>
            <a:r>
              <a:rPr dirty="0" sz="2800" spc="-20">
                <a:solidFill>
                  <a:srgbClr val="FFFFFF"/>
                </a:solidFill>
                <a:latin typeface="Calibri"/>
                <a:cs typeface="Calibri"/>
              </a:rPr>
              <a:t>related </a:t>
            </a:r>
            <a:r>
              <a:rPr dirty="0" sz="2800" spc="-15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dirty="0" sz="2800" spc="-10">
                <a:solidFill>
                  <a:srgbClr val="FFFFFF"/>
                </a:solidFill>
                <a:latin typeface="Calibri"/>
                <a:cs typeface="Calibri"/>
              </a:rPr>
              <a:t>delivery </a:t>
            </a: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2800" spc="-15">
                <a:solidFill>
                  <a:srgbClr val="FFFFFF"/>
                </a:solidFill>
                <a:latin typeface="Calibri"/>
                <a:cs typeface="Calibri"/>
              </a:rPr>
              <a:t>Internet </a:t>
            </a: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dirty="0" sz="2800" spc="-15">
                <a:solidFill>
                  <a:srgbClr val="FFFFFF"/>
                </a:solidFill>
                <a:latin typeface="Calibri"/>
                <a:cs typeface="Calibri"/>
              </a:rPr>
              <a:t>networks in  </a:t>
            </a: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schools.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324600" y="4953000"/>
            <a:ext cx="2038349" cy="13411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17</a:t>
            </a:fld>
          </a:p>
        </p:txBody>
      </p:sp>
    </p:spTree>
  </p:cSld>
  <p:clrMapOvr>
    <a:masterClrMapping/>
  </p:clrMapOvr>
  <p:transition spd="fast">
    <p:split orient="horz" dir="in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0322" y="255842"/>
            <a:ext cx="8042275" cy="1122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594360" marR="5080" indent="-582295">
              <a:lnSpc>
                <a:spcPct val="100000"/>
              </a:lnSpc>
              <a:spcBef>
                <a:spcPts val="100"/>
              </a:spcBef>
            </a:pPr>
            <a:r>
              <a:rPr dirty="0" sz="3600"/>
              <a:t>Other </a:t>
            </a:r>
            <a:r>
              <a:rPr dirty="0" sz="3600" spc="-30"/>
              <a:t>states </a:t>
            </a:r>
            <a:r>
              <a:rPr dirty="0" sz="3600" spc="-25"/>
              <a:t>have </a:t>
            </a:r>
            <a:r>
              <a:rPr dirty="0" sz="3600" spc="-5"/>
              <a:t>similar </a:t>
            </a:r>
            <a:r>
              <a:rPr dirty="0" sz="3600" spc="-20"/>
              <a:t>statewide </a:t>
            </a:r>
            <a:r>
              <a:rPr dirty="0" sz="3600" spc="-5"/>
              <a:t>school  district efficiency </a:t>
            </a:r>
            <a:r>
              <a:rPr dirty="0" sz="3600" spc="-15"/>
              <a:t>review</a:t>
            </a:r>
            <a:r>
              <a:rPr dirty="0" sz="3600" spc="-35"/>
              <a:t> </a:t>
            </a:r>
            <a:r>
              <a:rPr dirty="0" sz="3600" spc="-20"/>
              <a:t>programs…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459740" y="1874011"/>
            <a:ext cx="7991475" cy="40855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FFFFFF"/>
                </a:solidFill>
                <a:latin typeface="Webdings"/>
                <a:cs typeface="Webdings"/>
              </a:rPr>
              <a:t>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20" b="1">
                <a:solidFill>
                  <a:srgbClr val="FFFFFF"/>
                </a:solidFill>
                <a:latin typeface="Calibri"/>
                <a:cs typeface="Calibri"/>
              </a:rPr>
              <a:t>COMMONWEALTH </a:t>
            </a: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OF VIRGINIA </a:t>
            </a:r>
            <a:r>
              <a:rPr dirty="0" sz="1800" spc="-40" b="1">
                <a:solidFill>
                  <a:srgbClr val="FFFFFF"/>
                </a:solidFill>
                <a:latin typeface="Calibri"/>
                <a:cs typeface="Calibri"/>
              </a:rPr>
              <a:t>STATEWIDE </a:t>
            </a: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EFFICIENCY</a:t>
            </a:r>
            <a:r>
              <a:rPr dirty="0" sz="1800" spc="6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10" b="1">
                <a:solidFill>
                  <a:srgbClr val="FFFFFF"/>
                </a:solidFill>
                <a:latin typeface="Calibri"/>
                <a:cs typeface="Calibri"/>
              </a:rPr>
              <a:t>PROGRAM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u="heavy" sz="1800" spc="-1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  <a:hlinkClick r:id="rId2"/>
              </a:rPr>
              <a:t>http://www.doe.virginia.gov/school_finance/efficiency_reviews/index.shtml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407034" algn="l"/>
              </a:tabLst>
            </a:pPr>
            <a:r>
              <a:rPr dirty="0" sz="1800">
                <a:solidFill>
                  <a:srgbClr val="FFFFFF"/>
                </a:solidFill>
                <a:latin typeface="Webdings"/>
                <a:cs typeface="Webdings"/>
              </a:rPr>
              <a:t>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TEXAS </a:t>
            </a:r>
            <a:r>
              <a:rPr dirty="0" sz="1800" spc="-20" b="1">
                <a:solidFill>
                  <a:srgbClr val="FFFFFF"/>
                </a:solidFill>
                <a:latin typeface="Calibri"/>
                <a:cs typeface="Calibri"/>
              </a:rPr>
              <a:t>LEGISLATIVE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BUDGET </a:t>
            </a:r>
            <a:r>
              <a:rPr dirty="0" sz="1800" spc="-10" b="1">
                <a:solidFill>
                  <a:srgbClr val="FFFFFF"/>
                </a:solidFill>
                <a:latin typeface="Calibri"/>
                <a:cs typeface="Calibri"/>
              </a:rPr>
              <a:t>BOARD </a:t>
            </a: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EFFICIENCY</a:t>
            </a:r>
            <a:r>
              <a:rPr dirty="0" sz="1800" spc="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10" b="1">
                <a:solidFill>
                  <a:srgbClr val="FFFFFF"/>
                </a:solidFill>
                <a:latin typeface="Calibri"/>
                <a:cs typeface="Calibri"/>
              </a:rPr>
              <a:t>AUDITS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u="heavy" sz="1800" spc="-2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  <a:hlinkClick r:id="rId3"/>
              </a:rPr>
              <a:t>http://www.lbb.state.tx.us/TeamPage.aspx?Team=SchoolPerfRev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800">
                <a:solidFill>
                  <a:srgbClr val="FFFFFF"/>
                </a:solidFill>
                <a:latin typeface="Webdings"/>
                <a:cs typeface="Webdings"/>
              </a:rPr>
              <a:t>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10" b="1">
                <a:solidFill>
                  <a:srgbClr val="FFFFFF"/>
                </a:solidFill>
                <a:latin typeface="Calibri"/>
                <a:cs typeface="Calibri"/>
              </a:rPr>
              <a:t>WEST </a:t>
            </a: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VIRGINIA </a:t>
            </a:r>
            <a:r>
              <a:rPr dirty="0" sz="1800" spc="-35" b="1">
                <a:solidFill>
                  <a:srgbClr val="FFFFFF"/>
                </a:solidFill>
                <a:latin typeface="Calibri"/>
                <a:cs typeface="Calibri"/>
              </a:rPr>
              <a:t>STATEWIDE </a:t>
            </a: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EFFICIENCY REVIEW</a:t>
            </a:r>
            <a:r>
              <a:rPr dirty="0" sz="1800" spc="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10" b="1">
                <a:solidFill>
                  <a:srgbClr val="FFFFFF"/>
                </a:solidFill>
                <a:latin typeface="Calibri"/>
                <a:cs typeface="Calibri"/>
              </a:rPr>
              <a:t>PROGRAM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u="heavy" sz="1800" spc="-15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  <a:hlinkClick r:id="rId4"/>
              </a:rPr>
              <a:t>http://www.governor.wv.gov/Pages/Search.aspx?q=efficiency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800">
                <a:solidFill>
                  <a:srgbClr val="FFFFFF"/>
                </a:solidFill>
                <a:latin typeface="Webdings"/>
                <a:cs typeface="Webdings"/>
              </a:rPr>
              <a:t>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20" b="1">
                <a:solidFill>
                  <a:srgbClr val="FFFFFF"/>
                </a:solidFill>
                <a:latin typeface="Calibri"/>
                <a:cs typeface="Calibri"/>
              </a:rPr>
              <a:t>WASHINGTON </a:t>
            </a:r>
            <a:r>
              <a:rPr dirty="0" sz="1800" spc="-65" b="1">
                <a:solidFill>
                  <a:srgbClr val="FFFFFF"/>
                </a:solidFill>
                <a:latin typeface="Calibri"/>
                <a:cs typeface="Calibri"/>
              </a:rPr>
              <a:t>STATE </a:t>
            </a:r>
            <a:r>
              <a:rPr dirty="0" sz="1800" spc="-15" b="1">
                <a:solidFill>
                  <a:srgbClr val="FFFFFF"/>
                </a:solidFill>
                <a:latin typeface="Calibri"/>
                <a:cs typeface="Calibri"/>
              </a:rPr>
              <a:t>AUDITOR’S </a:t>
            </a: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EFFICIENCY</a:t>
            </a:r>
            <a:r>
              <a:rPr dirty="0" sz="1800" spc="7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10" b="1">
                <a:solidFill>
                  <a:srgbClr val="FFFFFF"/>
                </a:solidFill>
                <a:latin typeface="Calibri"/>
                <a:cs typeface="Calibri"/>
              </a:rPr>
              <a:t>AUDITS</a:t>
            </a:r>
            <a:endParaRPr sz="1800">
              <a:latin typeface="Calibri"/>
              <a:cs typeface="Calibri"/>
            </a:endParaRPr>
          </a:p>
          <a:p>
            <a:pPr marL="12700" marR="5080">
              <a:lnSpc>
                <a:spcPct val="80000"/>
              </a:lnSpc>
              <a:spcBef>
                <a:spcPts val="434"/>
              </a:spcBef>
            </a:pPr>
            <a:r>
              <a:rPr dirty="0" u="heavy" sz="1800" spc="-1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  <a:hlinkClick r:id="rId5"/>
              </a:rPr>
              <a:t>http://portal.sao.wa.gov/ReportSearch/Home/ViewReportFile?arn=1000004&amp;isFindin </a:t>
            </a:r>
            <a:r>
              <a:rPr dirty="0" sz="1800" spc="-1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u="heavy" sz="1800" spc="-1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g=false&amp;sp=false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800">
                <a:solidFill>
                  <a:srgbClr val="FFFFFF"/>
                </a:solidFill>
                <a:latin typeface="Webdings"/>
                <a:cs typeface="Webdings"/>
              </a:rPr>
              <a:t>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OKLAHOMA SCHOOL </a:t>
            </a:r>
            <a:r>
              <a:rPr dirty="0" sz="1800" spc="-10" b="1">
                <a:solidFill>
                  <a:srgbClr val="FFFFFF"/>
                </a:solidFill>
                <a:latin typeface="Calibri"/>
                <a:cs typeface="Calibri"/>
              </a:rPr>
              <a:t>PERFORMANCE</a:t>
            </a:r>
            <a:r>
              <a:rPr dirty="0" sz="1800" spc="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REVIEW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u="heavy" sz="1800" spc="-1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  <a:hlinkClick r:id="rId6"/>
              </a:rPr>
              <a:t>http://www.ok.gov/oeqa/Oklahoma_School_Performance_Review/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781800" y="5105400"/>
            <a:ext cx="2084070" cy="164591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17</a:t>
            </a:fld>
          </a:p>
        </p:txBody>
      </p:sp>
    </p:spTree>
  </p:cSld>
  <p:clrMapOvr>
    <a:masterClrMapping/>
  </p:clrMapOvr>
  <p:transition spd="fast">
    <p:split orient="horz" dir="in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501140" marR="5080" indent="-1487805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FUTURE </a:t>
            </a:r>
            <a:r>
              <a:rPr dirty="0" spc="-10"/>
              <a:t>EFFICIENCY REVIEW </a:t>
            </a:r>
            <a:r>
              <a:rPr dirty="0" spc="-35"/>
              <a:t>STUDY  </a:t>
            </a:r>
            <a:r>
              <a:rPr dirty="0" spc="-40"/>
              <a:t>RECOMMENDATIONS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17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5940" y="1651825"/>
            <a:ext cx="7914640" cy="45510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54965" marR="174625" indent="-342900">
              <a:lnSpc>
                <a:spcPct val="100000"/>
              </a:lnSpc>
              <a:spcBef>
                <a:spcPts val="95"/>
              </a:spcBef>
            </a:pPr>
            <a:r>
              <a:rPr dirty="0" sz="3400" spc="-95">
                <a:solidFill>
                  <a:srgbClr val="FFFFFF"/>
                </a:solidFill>
                <a:latin typeface="Webdings"/>
                <a:cs typeface="Webdings"/>
              </a:rPr>
              <a:t></a:t>
            </a:r>
            <a:r>
              <a:rPr dirty="0" sz="3400" spc="-95">
                <a:solidFill>
                  <a:srgbClr val="FFFFFF"/>
                </a:solidFill>
                <a:latin typeface="Calibri"/>
                <a:cs typeface="Calibri"/>
              </a:rPr>
              <a:t>Include </a:t>
            </a:r>
            <a:r>
              <a:rPr dirty="0" sz="3400" spc="-5">
                <a:solidFill>
                  <a:srgbClr val="FFFFFF"/>
                </a:solidFill>
                <a:latin typeface="Calibri"/>
                <a:cs typeface="Calibri"/>
              </a:rPr>
              <a:t>curriculum and </a:t>
            </a:r>
            <a:r>
              <a:rPr dirty="0" sz="3400" spc="-10">
                <a:solidFill>
                  <a:srgbClr val="FFFFFF"/>
                </a:solidFill>
                <a:latin typeface="Calibri"/>
                <a:cs typeface="Calibri"/>
              </a:rPr>
              <a:t>instruction/special  </a:t>
            </a:r>
            <a:r>
              <a:rPr dirty="0" sz="3400" spc="-25">
                <a:solidFill>
                  <a:srgbClr val="FFFFFF"/>
                </a:solidFill>
                <a:latin typeface="Calibri"/>
                <a:cs typeface="Calibri"/>
              </a:rPr>
              <a:t>programs</a:t>
            </a:r>
            <a:endParaRPr sz="3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dirty="0" sz="3400" spc="-95">
                <a:solidFill>
                  <a:srgbClr val="FFFFFF"/>
                </a:solidFill>
                <a:latin typeface="Webdings"/>
                <a:cs typeface="Webdings"/>
              </a:rPr>
              <a:t></a:t>
            </a:r>
            <a:r>
              <a:rPr dirty="0" sz="3400" spc="-95">
                <a:solidFill>
                  <a:srgbClr val="FFFFFF"/>
                </a:solidFill>
                <a:latin typeface="Calibri"/>
                <a:cs typeface="Calibri"/>
              </a:rPr>
              <a:t>Include </a:t>
            </a:r>
            <a:r>
              <a:rPr dirty="0" sz="3400" spc="-25">
                <a:solidFill>
                  <a:srgbClr val="FFFFFF"/>
                </a:solidFill>
                <a:latin typeface="Calibri"/>
                <a:cs typeface="Calibri"/>
              </a:rPr>
              <a:t>food</a:t>
            </a:r>
            <a:r>
              <a:rPr dirty="0" sz="3400" spc="7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400">
                <a:solidFill>
                  <a:srgbClr val="FFFFFF"/>
                </a:solidFill>
                <a:latin typeface="Calibri"/>
                <a:cs typeface="Calibri"/>
              </a:rPr>
              <a:t>services</a:t>
            </a:r>
            <a:endParaRPr sz="3400">
              <a:latin typeface="Calibri"/>
              <a:cs typeface="Calibri"/>
            </a:endParaRPr>
          </a:p>
          <a:p>
            <a:pPr algn="just" marL="354965" marR="5080" indent="-342900">
              <a:lnSpc>
                <a:spcPct val="100000"/>
              </a:lnSpc>
              <a:spcBef>
                <a:spcPts val="1000"/>
              </a:spcBef>
            </a:pPr>
            <a:r>
              <a:rPr dirty="0" sz="3400" spc="-175">
                <a:solidFill>
                  <a:srgbClr val="FFFFFF"/>
                </a:solidFill>
                <a:latin typeface="Webdings"/>
                <a:cs typeface="Webdings"/>
              </a:rPr>
              <a:t></a:t>
            </a:r>
            <a:r>
              <a:rPr dirty="0" sz="3400" spc="-175">
                <a:solidFill>
                  <a:srgbClr val="FFFFFF"/>
                </a:solidFill>
                <a:latin typeface="Calibri"/>
                <a:cs typeface="Calibri"/>
              </a:rPr>
              <a:t>Work </a:t>
            </a:r>
            <a:r>
              <a:rPr dirty="0" sz="3400" spc="-5">
                <a:solidFill>
                  <a:srgbClr val="FFFFFF"/>
                </a:solidFill>
                <a:latin typeface="Calibri"/>
                <a:cs typeface="Calibri"/>
              </a:rPr>
              <a:t>with the SC </a:t>
            </a:r>
            <a:r>
              <a:rPr dirty="0" sz="3400" spc="-10">
                <a:solidFill>
                  <a:srgbClr val="FFFFFF"/>
                </a:solidFill>
                <a:latin typeface="Calibri"/>
                <a:cs typeface="Calibri"/>
              </a:rPr>
              <a:t>Department </a:t>
            </a:r>
            <a:r>
              <a:rPr dirty="0" sz="3400" spc="-5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3400" spc="-20">
                <a:solidFill>
                  <a:srgbClr val="FFFFFF"/>
                </a:solidFill>
                <a:latin typeface="Calibri"/>
                <a:cs typeface="Calibri"/>
              </a:rPr>
              <a:t>Education  to </a:t>
            </a:r>
            <a:r>
              <a:rPr dirty="0" sz="3400" spc="-30">
                <a:solidFill>
                  <a:srgbClr val="FFFFFF"/>
                </a:solidFill>
                <a:latin typeface="Calibri"/>
                <a:cs typeface="Calibri"/>
              </a:rPr>
              <a:t>keep </a:t>
            </a:r>
            <a:r>
              <a:rPr dirty="0" sz="3400" spc="-10">
                <a:solidFill>
                  <a:srgbClr val="FFFFFF"/>
                </a:solidFill>
                <a:latin typeface="Calibri"/>
                <a:cs typeface="Calibri"/>
              </a:rPr>
              <a:t>In$ite </a:t>
            </a:r>
            <a:r>
              <a:rPr dirty="0" sz="3400" spc="-20">
                <a:solidFill>
                  <a:srgbClr val="FFFFFF"/>
                </a:solidFill>
                <a:latin typeface="Calibri"/>
                <a:cs typeface="Calibri"/>
              </a:rPr>
              <a:t>data </a:t>
            </a:r>
            <a:r>
              <a:rPr dirty="0" sz="3400" spc="-15">
                <a:solidFill>
                  <a:srgbClr val="FFFFFF"/>
                </a:solidFill>
                <a:latin typeface="Calibri"/>
                <a:cs typeface="Calibri"/>
              </a:rPr>
              <a:t>updated (most </a:t>
            </a:r>
            <a:r>
              <a:rPr dirty="0" sz="3400" spc="-20">
                <a:solidFill>
                  <a:srgbClr val="FFFFFF"/>
                </a:solidFill>
                <a:latin typeface="Calibri"/>
                <a:cs typeface="Calibri"/>
              </a:rPr>
              <a:t>recent </a:t>
            </a:r>
            <a:r>
              <a:rPr dirty="0" sz="3400" spc="-5">
                <a:solidFill>
                  <a:srgbClr val="FFFFFF"/>
                </a:solidFill>
                <a:latin typeface="Calibri"/>
                <a:cs typeface="Calibri"/>
              </a:rPr>
              <a:t>is  </a:t>
            </a:r>
            <a:r>
              <a:rPr dirty="0" sz="3400" spc="-10">
                <a:solidFill>
                  <a:srgbClr val="FFFFFF"/>
                </a:solidFill>
                <a:latin typeface="Calibri"/>
                <a:cs typeface="Calibri"/>
              </a:rPr>
              <a:t>2011-12)</a:t>
            </a:r>
            <a:endParaRPr sz="34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994"/>
              </a:spcBef>
            </a:pPr>
            <a:r>
              <a:rPr dirty="0" sz="3400" spc="-175">
                <a:solidFill>
                  <a:srgbClr val="FFFFFF"/>
                </a:solidFill>
                <a:latin typeface="Webdings"/>
                <a:cs typeface="Webdings"/>
              </a:rPr>
              <a:t></a:t>
            </a:r>
            <a:r>
              <a:rPr dirty="0" sz="3400" spc="-175">
                <a:solidFill>
                  <a:srgbClr val="FFFFFF"/>
                </a:solidFill>
                <a:latin typeface="Calibri"/>
                <a:cs typeface="Calibri"/>
              </a:rPr>
              <a:t>Work </a:t>
            </a:r>
            <a:r>
              <a:rPr dirty="0" sz="3400" spc="-5">
                <a:solidFill>
                  <a:srgbClr val="FFFFFF"/>
                </a:solidFill>
                <a:latin typeface="Calibri"/>
                <a:cs typeface="Calibri"/>
              </a:rPr>
              <a:t>with the SC </a:t>
            </a:r>
            <a:r>
              <a:rPr dirty="0" sz="3400" spc="-10">
                <a:solidFill>
                  <a:srgbClr val="FFFFFF"/>
                </a:solidFill>
                <a:latin typeface="Calibri"/>
                <a:cs typeface="Calibri"/>
              </a:rPr>
              <a:t>Department </a:t>
            </a:r>
            <a:r>
              <a:rPr dirty="0" sz="3400" spc="-5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3400" spc="-20">
                <a:solidFill>
                  <a:srgbClr val="FFFFFF"/>
                </a:solidFill>
                <a:latin typeface="Calibri"/>
                <a:cs typeface="Calibri"/>
              </a:rPr>
              <a:t>Education  </a:t>
            </a:r>
            <a:r>
              <a:rPr dirty="0" sz="3400" spc="-5">
                <a:solidFill>
                  <a:srgbClr val="FFFFFF"/>
                </a:solidFill>
                <a:latin typeface="Calibri"/>
                <a:cs typeface="Calibri"/>
              </a:rPr>
              <a:t>on </a:t>
            </a:r>
            <a:r>
              <a:rPr dirty="0" sz="3400" spc="-10">
                <a:solidFill>
                  <a:srgbClr val="FFFFFF"/>
                </a:solidFill>
                <a:latin typeface="Calibri"/>
                <a:cs typeface="Calibri"/>
              </a:rPr>
              <a:t>pre-planning </a:t>
            </a:r>
            <a:r>
              <a:rPr dirty="0" sz="3400" spc="-5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3400" spc="-10">
                <a:solidFill>
                  <a:srgbClr val="FFFFFF"/>
                </a:solidFill>
                <a:latin typeface="Calibri"/>
                <a:cs typeface="Calibri"/>
              </a:rPr>
              <a:t>onsite</a:t>
            </a:r>
            <a:r>
              <a:rPr dirty="0" sz="3400" spc="-6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400" spc="-5">
                <a:solidFill>
                  <a:srgbClr val="FFFFFF"/>
                </a:solidFill>
                <a:latin typeface="Calibri"/>
                <a:cs typeface="Calibri"/>
              </a:rPr>
              <a:t>visits</a:t>
            </a:r>
            <a:endParaRPr sz="3400">
              <a:latin typeface="Calibri"/>
              <a:cs typeface="Calibri"/>
            </a:endParaRPr>
          </a:p>
        </p:txBody>
      </p:sp>
    </p:spTree>
  </p:cSld>
  <p:clrMapOvr>
    <a:masterClrMapping/>
  </p:clrMapOvr>
  <p:transition spd="fast">
    <p:split orient="horz" dir="in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501140" marR="5080" indent="-1487805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FUTURE </a:t>
            </a:r>
            <a:r>
              <a:rPr dirty="0" spc="-10"/>
              <a:t>EFFICIENCY REVIEW </a:t>
            </a:r>
            <a:r>
              <a:rPr dirty="0" spc="-35"/>
              <a:t>STUDY  </a:t>
            </a:r>
            <a:r>
              <a:rPr dirty="0" spc="-40"/>
              <a:t>RECOMMENDATIONS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17</a:t>
            </a:fld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</a:pPr>
            <a:r>
              <a:rPr dirty="0" spc="-60">
                <a:latin typeface="Webdings"/>
                <a:cs typeface="Webdings"/>
              </a:rPr>
              <a:t></a:t>
            </a:r>
            <a:r>
              <a:rPr dirty="0" spc="-60"/>
              <a:t>Consider </a:t>
            </a:r>
            <a:r>
              <a:rPr dirty="0" spc="-5"/>
              <a:t>parts </a:t>
            </a:r>
            <a:r>
              <a:rPr dirty="0"/>
              <a:t>of </a:t>
            </a:r>
            <a:r>
              <a:rPr dirty="0" spc="-10"/>
              <a:t>various </a:t>
            </a:r>
            <a:r>
              <a:rPr dirty="0" spc="-5"/>
              <a:t>other </a:t>
            </a:r>
            <a:r>
              <a:rPr dirty="0" spc="-50"/>
              <a:t>state’s </a:t>
            </a:r>
            <a:r>
              <a:rPr dirty="0" spc="-5"/>
              <a:t>models  </a:t>
            </a:r>
            <a:r>
              <a:rPr dirty="0" spc="-25"/>
              <a:t>to </a:t>
            </a:r>
            <a:r>
              <a:rPr dirty="0" spc="-20"/>
              <a:t>create </a:t>
            </a:r>
            <a:r>
              <a:rPr dirty="0"/>
              <a:t>one </a:t>
            </a:r>
            <a:r>
              <a:rPr dirty="0" spc="-5"/>
              <a:t>unique </a:t>
            </a:r>
            <a:r>
              <a:rPr dirty="0" spc="-25"/>
              <a:t>to </a:t>
            </a:r>
            <a:r>
              <a:rPr dirty="0"/>
              <a:t>SC </a:t>
            </a:r>
            <a:r>
              <a:rPr dirty="0" spc="-5"/>
              <a:t>(i.e., </a:t>
            </a:r>
            <a:r>
              <a:rPr dirty="0" spc="-30"/>
              <a:t>Virginia’s </a:t>
            </a:r>
            <a:r>
              <a:rPr dirty="0" spc="-5"/>
              <a:t>50 </a:t>
            </a:r>
            <a:r>
              <a:rPr dirty="0"/>
              <a:t>%  </a:t>
            </a:r>
            <a:r>
              <a:rPr dirty="0" spc="-10"/>
              <a:t>implementation </a:t>
            </a:r>
            <a:r>
              <a:rPr dirty="0" spc="-5"/>
              <a:t>rule </a:t>
            </a:r>
            <a:r>
              <a:rPr dirty="0"/>
              <a:t>or </a:t>
            </a:r>
            <a:r>
              <a:rPr dirty="0" spc="-20"/>
              <a:t>pay </a:t>
            </a:r>
            <a:r>
              <a:rPr dirty="0"/>
              <a:t>back </a:t>
            </a:r>
            <a:r>
              <a:rPr dirty="0" spc="-5"/>
              <a:t>25% </a:t>
            </a:r>
            <a:r>
              <a:rPr dirty="0" spc="-20"/>
              <a:t>cost </a:t>
            </a:r>
            <a:r>
              <a:rPr dirty="0"/>
              <a:t>of  </a:t>
            </a:r>
            <a:r>
              <a:rPr dirty="0" spc="-5"/>
              <a:t>the</a:t>
            </a:r>
            <a:r>
              <a:rPr dirty="0"/>
              <a:t> </a:t>
            </a:r>
            <a:r>
              <a:rPr dirty="0" spc="-10"/>
              <a:t>study)</a:t>
            </a:r>
          </a:p>
          <a:p>
            <a:pPr marL="355600" marR="188595" indent="-342900">
              <a:lnSpc>
                <a:spcPct val="100000"/>
              </a:lnSpc>
              <a:spcBef>
                <a:spcPts val="995"/>
              </a:spcBef>
            </a:pPr>
            <a:r>
              <a:rPr dirty="0" spc="-60">
                <a:latin typeface="Webdings"/>
                <a:cs typeface="Webdings"/>
              </a:rPr>
              <a:t></a:t>
            </a:r>
            <a:r>
              <a:rPr dirty="0" spc="-60"/>
              <a:t>Consider </a:t>
            </a:r>
            <a:r>
              <a:rPr dirty="0" spc="-10"/>
              <a:t>creating </a:t>
            </a:r>
            <a:r>
              <a:rPr dirty="0" spc="-15"/>
              <a:t>review protocols </a:t>
            </a:r>
            <a:r>
              <a:rPr dirty="0" spc="-5"/>
              <a:t>specific </a:t>
            </a:r>
            <a:r>
              <a:rPr dirty="0" spc="-25"/>
              <a:t>to  </a:t>
            </a:r>
            <a:r>
              <a:rPr dirty="0"/>
              <a:t>SC </a:t>
            </a:r>
            <a:r>
              <a:rPr dirty="0" spc="-5"/>
              <a:t>school</a:t>
            </a:r>
            <a:r>
              <a:rPr dirty="0" spc="-15"/>
              <a:t> </a:t>
            </a:r>
            <a:r>
              <a:rPr dirty="0" spc="-10"/>
              <a:t>districts</a:t>
            </a:r>
          </a:p>
          <a:p>
            <a:pPr marL="355600" marR="114300" indent="-342900">
              <a:lnSpc>
                <a:spcPct val="100000"/>
              </a:lnSpc>
              <a:spcBef>
                <a:spcPts val="994"/>
              </a:spcBef>
            </a:pPr>
            <a:r>
              <a:rPr dirty="0" spc="-60">
                <a:latin typeface="Webdings"/>
                <a:cs typeface="Webdings"/>
              </a:rPr>
              <a:t></a:t>
            </a:r>
            <a:r>
              <a:rPr dirty="0" spc="-60"/>
              <a:t>Consider </a:t>
            </a:r>
            <a:r>
              <a:rPr dirty="0" spc="-15"/>
              <a:t>setting </a:t>
            </a:r>
            <a:r>
              <a:rPr dirty="0" spc="-5"/>
              <a:t>up </a:t>
            </a:r>
            <a:r>
              <a:rPr dirty="0"/>
              <a:t>a </a:t>
            </a:r>
            <a:r>
              <a:rPr dirty="0" spc="-20"/>
              <a:t>statewide </a:t>
            </a:r>
            <a:r>
              <a:rPr dirty="0" spc="-15"/>
              <a:t>best </a:t>
            </a:r>
            <a:r>
              <a:rPr dirty="0" spc="-10"/>
              <a:t>practices  database</a:t>
            </a:r>
          </a:p>
        </p:txBody>
      </p:sp>
    </p:spTree>
  </p:cSld>
  <p:clrMapOvr>
    <a:masterClrMapping/>
  </p:clrMapOvr>
  <p:transition spd="fast">
    <p:split orient="horz" dir="in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5126" y="461581"/>
            <a:ext cx="5330190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 spc="-5" b="0">
                <a:latin typeface="Calibri"/>
                <a:cs typeface="Calibri"/>
              </a:rPr>
              <a:t>Questions </a:t>
            </a:r>
            <a:r>
              <a:rPr dirty="0" sz="4400" b="0">
                <a:latin typeface="Calibri"/>
                <a:cs typeface="Calibri"/>
              </a:rPr>
              <a:t>and</a:t>
            </a:r>
            <a:r>
              <a:rPr dirty="0" sz="4400" spc="-80" b="0">
                <a:latin typeface="Calibri"/>
                <a:cs typeface="Calibri"/>
              </a:rPr>
              <a:t> </a:t>
            </a:r>
            <a:r>
              <a:rPr dirty="0" sz="4400" spc="-20" b="0">
                <a:latin typeface="Calibri"/>
                <a:cs typeface="Calibri"/>
              </a:rPr>
              <a:t>Answers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06720"/>
            <a:ext cx="7103745" cy="1128395"/>
          </a:xfrm>
          <a:prstGeom prst="rect">
            <a:avLst/>
          </a:prstGeom>
        </p:spPr>
        <p:txBody>
          <a:bodyPr wrap="square" lIns="0" tIns="11366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94"/>
              </a:spcBef>
            </a:pPr>
            <a:r>
              <a:rPr dirty="0" sz="3200" spc="-70">
                <a:solidFill>
                  <a:srgbClr val="FFFFFF"/>
                </a:solidFill>
                <a:latin typeface="Webdings"/>
                <a:cs typeface="Webdings"/>
              </a:rPr>
              <a:t></a:t>
            </a:r>
            <a:r>
              <a:rPr dirty="0" sz="3200" spc="-70">
                <a:solidFill>
                  <a:srgbClr val="FFFFFF"/>
                </a:solidFill>
                <a:latin typeface="Calibri"/>
                <a:cs typeface="Calibri"/>
              </a:rPr>
              <a:t>Ritchie </a:t>
            </a:r>
            <a:r>
              <a:rPr dirty="0" sz="3200" spc="-5">
                <a:solidFill>
                  <a:srgbClr val="FFFFFF"/>
                </a:solidFill>
                <a:latin typeface="Calibri"/>
                <a:cs typeface="Calibri"/>
              </a:rPr>
              <a:t>Tidwell, </a:t>
            </a:r>
            <a:r>
              <a:rPr dirty="0" sz="3200" spc="-10">
                <a:solidFill>
                  <a:srgbClr val="FFFFFF"/>
                </a:solidFill>
                <a:latin typeface="Calibri"/>
                <a:cs typeface="Calibri"/>
              </a:rPr>
              <a:t>Tidwell </a:t>
            </a:r>
            <a:r>
              <a:rPr dirty="0" sz="3200">
                <a:solidFill>
                  <a:srgbClr val="FFFFFF"/>
                </a:solidFill>
                <a:latin typeface="Calibri"/>
                <a:cs typeface="Calibri"/>
              </a:rPr>
              <a:t>&amp; </a:t>
            </a:r>
            <a:r>
              <a:rPr dirty="0" sz="3200" spc="-10">
                <a:solidFill>
                  <a:srgbClr val="FFFFFF"/>
                </a:solidFill>
                <a:latin typeface="Calibri"/>
                <a:cs typeface="Calibri"/>
              </a:rPr>
              <a:t>Associates,</a:t>
            </a:r>
            <a:r>
              <a:rPr dirty="0" sz="3200" spc="8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Calibri"/>
                <a:cs typeface="Calibri"/>
              </a:rPr>
              <a:t>Inc.</a:t>
            </a:r>
            <a:endParaRPr sz="32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690"/>
              </a:spcBef>
            </a:pP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803-772-8985,</a:t>
            </a:r>
            <a:r>
              <a:rPr dirty="0" sz="2800" spc="5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u="heavy" sz="2800" spc="-25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tidwell@grantmaster.org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3993888"/>
            <a:ext cx="6817995" cy="1128395"/>
          </a:xfrm>
          <a:prstGeom prst="rect">
            <a:avLst/>
          </a:prstGeom>
        </p:spPr>
        <p:txBody>
          <a:bodyPr wrap="square" lIns="0" tIns="11366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94"/>
              </a:spcBef>
            </a:pPr>
            <a:r>
              <a:rPr dirty="0" sz="3200" spc="-90">
                <a:solidFill>
                  <a:srgbClr val="FFFFFF"/>
                </a:solidFill>
                <a:latin typeface="Webdings"/>
                <a:cs typeface="Webdings"/>
              </a:rPr>
              <a:t></a:t>
            </a:r>
            <a:r>
              <a:rPr dirty="0" sz="3200" spc="-90">
                <a:solidFill>
                  <a:srgbClr val="FFFFFF"/>
                </a:solidFill>
                <a:latin typeface="Calibri"/>
                <a:cs typeface="Calibri"/>
              </a:rPr>
              <a:t>JoAnn </a:t>
            </a:r>
            <a:r>
              <a:rPr dirty="0" sz="3200" spc="-15">
                <a:solidFill>
                  <a:srgbClr val="FFFFFF"/>
                </a:solidFill>
                <a:latin typeface="Calibri"/>
                <a:cs typeface="Calibri"/>
              </a:rPr>
              <a:t>Cox, </a:t>
            </a:r>
            <a:r>
              <a:rPr dirty="0" sz="3200" spc="-5">
                <a:solidFill>
                  <a:srgbClr val="FFFFFF"/>
                </a:solidFill>
                <a:latin typeface="Calibri"/>
                <a:cs typeface="Calibri"/>
              </a:rPr>
              <a:t>JJC </a:t>
            </a:r>
            <a:r>
              <a:rPr dirty="0" sz="3200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  <a:r>
              <a:rPr dirty="0" sz="3200" spc="12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200" spc="-10">
                <a:solidFill>
                  <a:srgbClr val="FFFFFF"/>
                </a:solidFill>
                <a:latin typeface="Calibri"/>
                <a:cs typeface="Calibri"/>
              </a:rPr>
              <a:t>Associates</a:t>
            </a:r>
            <a:endParaRPr sz="32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690"/>
              </a:spcBef>
            </a:pP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850-284-2945,</a:t>
            </a:r>
            <a:r>
              <a:rPr dirty="0" sz="2800" spc="6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u="heavy" sz="2800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jjcandassociates@gmail.com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362200" y="2895600"/>
            <a:ext cx="4267200" cy="7619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657600" y="5257812"/>
            <a:ext cx="1588769" cy="11439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17</a:t>
            </a:fld>
          </a:p>
        </p:txBody>
      </p:sp>
    </p:spTree>
  </p:cSld>
  <p:clrMapOvr>
    <a:masterClrMapping/>
  </p:clrMapOvr>
  <p:transition spd="fast">
    <p:zoom dir="ou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13866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100"/>
              </a:spcBef>
            </a:pPr>
            <a:r>
              <a:rPr dirty="0" sz="3600" spc="-5"/>
              <a:t>Tidwell </a:t>
            </a:r>
            <a:r>
              <a:rPr dirty="0" sz="3600"/>
              <a:t>&amp; </a:t>
            </a:r>
            <a:r>
              <a:rPr dirty="0" sz="3600" spc="-10"/>
              <a:t>Associates,</a:t>
            </a:r>
            <a:r>
              <a:rPr dirty="0" sz="3600" spc="-45"/>
              <a:t> </a:t>
            </a:r>
            <a:r>
              <a:rPr dirty="0" sz="3600" spc="-5"/>
              <a:t>Inc</a:t>
            </a:r>
            <a:endParaRPr sz="3600"/>
          </a:p>
          <a:p>
            <a:pPr algn="ctr" marL="635">
              <a:lnSpc>
                <a:spcPct val="100000"/>
              </a:lnSpc>
              <a:spcBef>
                <a:spcPts val="105"/>
              </a:spcBef>
            </a:pPr>
            <a:r>
              <a:rPr dirty="0" sz="1800" spc="-5" b="0">
                <a:latin typeface="Calibri"/>
                <a:cs typeface="Calibri"/>
              </a:rPr>
              <a:t>(Columbia-based</a:t>
            </a:r>
            <a:r>
              <a:rPr dirty="0" sz="1800" spc="20" b="0">
                <a:latin typeface="Calibri"/>
                <a:cs typeface="Calibri"/>
              </a:rPr>
              <a:t> </a:t>
            </a:r>
            <a:r>
              <a:rPr dirty="0" sz="1800" spc="-5" b="0">
                <a:latin typeface="Calibri"/>
                <a:cs typeface="Calibri"/>
              </a:rPr>
              <a:t>firm)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863" y="2085848"/>
            <a:ext cx="7827009" cy="4288790"/>
          </a:xfrm>
          <a:prstGeom prst="rect">
            <a:avLst/>
          </a:prstGeom>
        </p:spPr>
        <p:txBody>
          <a:bodyPr wrap="square" lIns="0" tIns="444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50"/>
              </a:spcBef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dirty="0" sz="2100">
                <a:solidFill>
                  <a:srgbClr val="FFFFFF"/>
                </a:solidFill>
                <a:latin typeface="Calibri"/>
                <a:cs typeface="Calibri"/>
              </a:rPr>
              <a:t>28 </a:t>
            </a:r>
            <a:r>
              <a:rPr dirty="0" sz="2100" spc="-10">
                <a:solidFill>
                  <a:srgbClr val="FFFFFF"/>
                </a:solidFill>
                <a:latin typeface="Calibri"/>
                <a:cs typeface="Calibri"/>
              </a:rPr>
              <a:t>year history </a:t>
            </a:r>
            <a:r>
              <a:rPr dirty="0" sz="2100" spc="-5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2100" spc="-10">
                <a:solidFill>
                  <a:srgbClr val="FFFFFF"/>
                </a:solidFill>
                <a:latin typeface="Calibri"/>
                <a:cs typeface="Calibri"/>
              </a:rPr>
              <a:t>providing evaluation, </a:t>
            </a:r>
            <a:r>
              <a:rPr dirty="0" sz="2100" spc="-15">
                <a:solidFill>
                  <a:srgbClr val="FFFFFF"/>
                </a:solidFill>
                <a:latin typeface="Calibri"/>
                <a:cs typeface="Calibri"/>
              </a:rPr>
              <a:t>reviews, </a:t>
            </a:r>
            <a:r>
              <a:rPr dirty="0" sz="2100" spc="-10">
                <a:solidFill>
                  <a:srgbClr val="FFFFFF"/>
                </a:solidFill>
                <a:latin typeface="Calibri"/>
                <a:cs typeface="Calibri"/>
              </a:rPr>
              <a:t>studies</a:t>
            </a:r>
            <a:r>
              <a:rPr dirty="0" sz="2100" spc="19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100" spc="-10">
                <a:solidFill>
                  <a:srgbClr val="FFFFFF"/>
                </a:solidFill>
                <a:latin typeface="Calibri"/>
                <a:cs typeface="Calibri"/>
              </a:rPr>
              <a:t>(nationwide)</a:t>
            </a:r>
            <a:endParaRPr sz="2100">
              <a:latin typeface="Calibri"/>
              <a:cs typeface="Calibri"/>
            </a:endParaRPr>
          </a:p>
          <a:p>
            <a:pPr marL="12700" marR="3067050">
              <a:lnSpc>
                <a:spcPct val="110000"/>
              </a:lnSpc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dirty="0" sz="2100" spc="-5">
                <a:solidFill>
                  <a:srgbClr val="FFFFFF"/>
                </a:solidFill>
                <a:latin typeface="Calibri"/>
                <a:cs typeface="Calibri"/>
              </a:rPr>
              <a:t>Local, </a:t>
            </a:r>
            <a:r>
              <a:rPr dirty="0" sz="2100" spc="-20">
                <a:solidFill>
                  <a:srgbClr val="FFFFFF"/>
                </a:solidFill>
                <a:latin typeface="Calibri"/>
                <a:cs typeface="Calibri"/>
              </a:rPr>
              <a:t>state, </a:t>
            </a:r>
            <a:r>
              <a:rPr dirty="0" sz="210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dirty="0" sz="2100" spc="-20">
                <a:solidFill>
                  <a:srgbClr val="FFFFFF"/>
                </a:solidFill>
                <a:latin typeface="Calibri"/>
                <a:cs typeface="Calibri"/>
              </a:rPr>
              <a:t>federal </a:t>
            </a:r>
            <a:r>
              <a:rPr dirty="0" sz="2100" spc="-10">
                <a:solidFill>
                  <a:srgbClr val="FFFFFF"/>
                </a:solidFill>
                <a:latin typeface="Calibri"/>
                <a:cs typeface="Calibri"/>
              </a:rPr>
              <a:t>experience  </a:t>
            </a:r>
            <a:r>
              <a:rPr dirty="0" sz="2100" spc="-55">
                <a:solidFill>
                  <a:srgbClr val="FFFFFF"/>
                </a:solidFill>
                <a:latin typeface="Calibri"/>
                <a:cs typeface="Calibri"/>
              </a:rPr>
              <a:t>Team </a:t>
            </a:r>
            <a:r>
              <a:rPr dirty="0" sz="2100" spc="-5">
                <a:solidFill>
                  <a:srgbClr val="FFFFFF"/>
                </a:solidFill>
                <a:latin typeface="Calibri"/>
                <a:cs typeface="Calibri"/>
              </a:rPr>
              <a:t>Composition </a:t>
            </a:r>
            <a:r>
              <a:rPr dirty="0" sz="2100">
                <a:solidFill>
                  <a:srgbClr val="FFFFFF"/>
                </a:solidFill>
                <a:latin typeface="Calibri"/>
                <a:cs typeface="Calibri"/>
              </a:rPr>
              <a:t>– </a:t>
            </a:r>
            <a:r>
              <a:rPr dirty="0" sz="2100" spc="-45">
                <a:solidFill>
                  <a:srgbClr val="FFFFFF"/>
                </a:solidFill>
                <a:latin typeface="Calibri"/>
                <a:cs typeface="Calibri"/>
              </a:rPr>
              <a:t>Total </a:t>
            </a:r>
            <a:r>
              <a:rPr dirty="0" sz="2100" spc="-5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2100">
                <a:solidFill>
                  <a:srgbClr val="FFFFFF"/>
                </a:solidFill>
                <a:latin typeface="Calibri"/>
                <a:cs typeface="Calibri"/>
              </a:rPr>
              <a:t>12 </a:t>
            </a:r>
            <a:r>
              <a:rPr dirty="0" sz="2100" spc="-10">
                <a:solidFill>
                  <a:srgbClr val="FFFFFF"/>
                </a:solidFill>
                <a:latin typeface="Calibri"/>
                <a:cs typeface="Calibri"/>
              </a:rPr>
              <a:t>Consultants  </a:t>
            </a:r>
            <a:r>
              <a:rPr dirty="0" sz="2100" spc="-55">
                <a:solidFill>
                  <a:srgbClr val="FFFFFF"/>
                </a:solidFill>
                <a:latin typeface="Calibri"/>
                <a:cs typeface="Calibri"/>
              </a:rPr>
              <a:t>Team</a:t>
            </a:r>
            <a:r>
              <a:rPr dirty="0" sz="21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100" spc="-5">
                <a:solidFill>
                  <a:srgbClr val="FFFFFF"/>
                </a:solidFill>
                <a:latin typeface="Calibri"/>
                <a:cs typeface="Calibri"/>
              </a:rPr>
              <a:t>Leads:</a:t>
            </a:r>
            <a:endParaRPr sz="21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229"/>
              </a:spcBef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1800" spc="-55" b="1">
                <a:solidFill>
                  <a:srgbClr val="FFFFFF"/>
                </a:solidFill>
                <a:latin typeface="Calibri"/>
                <a:cs typeface="Calibri"/>
              </a:rPr>
              <a:t>Mr. </a:t>
            </a: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Ritchie Tidwell- Quality </a:t>
            </a:r>
            <a:r>
              <a:rPr dirty="0" sz="1800" spc="-10" b="1">
                <a:solidFill>
                  <a:srgbClr val="FFFFFF"/>
                </a:solidFill>
                <a:latin typeface="Calibri"/>
                <a:cs typeface="Calibri"/>
              </a:rPr>
              <a:t>Control</a:t>
            </a:r>
            <a:endParaRPr sz="18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215"/>
              </a:spcBef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1800" spc="-55" b="1">
                <a:solidFill>
                  <a:srgbClr val="FFFFFF"/>
                </a:solidFill>
                <a:latin typeface="Calibri"/>
                <a:cs typeface="Calibri"/>
              </a:rPr>
              <a:t>Dr.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JoAnn </a:t>
            </a:r>
            <a:r>
              <a:rPr dirty="0" sz="1800" spc="-10" b="1">
                <a:solidFill>
                  <a:srgbClr val="FFFFFF"/>
                </a:solidFill>
                <a:latin typeface="Calibri"/>
                <a:cs typeface="Calibri"/>
              </a:rPr>
              <a:t>Cox-Project </a:t>
            </a: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Director /District </a:t>
            </a:r>
            <a:r>
              <a:rPr dirty="0" sz="1800" spc="-10" b="1">
                <a:solidFill>
                  <a:srgbClr val="FFFFFF"/>
                </a:solidFill>
                <a:latin typeface="Calibri"/>
                <a:cs typeface="Calibri"/>
              </a:rPr>
              <a:t>Organization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800" spc="-5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10" b="1">
                <a:solidFill>
                  <a:srgbClr val="FFFFFF"/>
                </a:solidFill>
                <a:latin typeface="Calibri"/>
                <a:cs typeface="Calibri"/>
              </a:rPr>
              <a:t>Management</a:t>
            </a:r>
            <a:endParaRPr sz="18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215"/>
              </a:spcBef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1800" spc="-55" b="1">
                <a:solidFill>
                  <a:srgbClr val="FFFFFF"/>
                </a:solidFill>
                <a:latin typeface="Calibri"/>
                <a:cs typeface="Calibri"/>
              </a:rPr>
              <a:t>Dr. Tom </a:t>
            </a:r>
            <a:r>
              <a:rPr dirty="0" sz="1800" spc="-15" b="1">
                <a:solidFill>
                  <a:srgbClr val="FFFFFF"/>
                </a:solidFill>
                <a:latin typeface="Calibri"/>
                <a:cs typeface="Calibri"/>
              </a:rPr>
              <a:t>Houlihan-Technical</a:t>
            </a:r>
            <a:r>
              <a:rPr dirty="0" sz="1800" spc="5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Advisor</a:t>
            </a:r>
            <a:endParaRPr sz="18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215"/>
              </a:spcBef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Our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other </a:t>
            </a: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experts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in school </a:t>
            </a:r>
            <a:r>
              <a:rPr dirty="0" sz="1800" spc="-10" b="1">
                <a:solidFill>
                  <a:srgbClr val="FFFFFF"/>
                </a:solidFill>
                <a:latin typeface="Calibri"/>
                <a:cs typeface="Calibri"/>
              </a:rPr>
              <a:t>district operations</a:t>
            </a:r>
            <a:r>
              <a:rPr dirty="0" sz="1800" spc="-13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included:</a:t>
            </a:r>
            <a:endParaRPr sz="18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195"/>
              </a:spcBef>
              <a:buFont typeface="Wingdings"/>
              <a:buChar char=""/>
              <a:tabLst>
                <a:tab pos="1155700" algn="l"/>
                <a:tab pos="1156335" algn="l"/>
              </a:tabLst>
            </a:pPr>
            <a:r>
              <a:rPr dirty="0" sz="1400" spc="-5" b="1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dirty="0" sz="1400" spc="-5" b="1">
                <a:solidFill>
                  <a:srgbClr val="FFFFFF"/>
                </a:solidFill>
                <a:latin typeface="Calibri"/>
                <a:cs typeface="Calibri"/>
              </a:rPr>
              <a:t>out-of-state</a:t>
            </a:r>
            <a:r>
              <a:rPr dirty="0" sz="1400" spc="-9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5" b="1">
                <a:solidFill>
                  <a:srgbClr val="FFFFFF"/>
                </a:solidFill>
                <a:latin typeface="Calibri"/>
                <a:cs typeface="Calibri"/>
              </a:rPr>
              <a:t>experts;</a:t>
            </a:r>
            <a:endParaRPr sz="14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170"/>
              </a:spcBef>
              <a:buFont typeface="Wingdings"/>
              <a:buChar char=""/>
              <a:tabLst>
                <a:tab pos="1155700" algn="l"/>
                <a:tab pos="1156335" algn="l"/>
              </a:tabLst>
            </a:pP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3 </a:t>
            </a:r>
            <a:r>
              <a:rPr dirty="0" sz="1400" spc="-5" b="1">
                <a:solidFill>
                  <a:srgbClr val="FFFFFF"/>
                </a:solidFill>
                <a:latin typeface="Calibri"/>
                <a:cs typeface="Calibri"/>
              </a:rPr>
              <a:t>team members </a:t>
            </a:r>
            <a:r>
              <a:rPr dirty="0" sz="1400" spc="-10" b="1">
                <a:solidFill>
                  <a:srgbClr val="FFFFFF"/>
                </a:solidFill>
                <a:latin typeface="Calibri"/>
                <a:cs typeface="Calibri"/>
              </a:rPr>
              <a:t>worked </a:t>
            </a:r>
            <a:r>
              <a:rPr dirty="0" sz="1400" spc="-5" b="1">
                <a:solidFill>
                  <a:srgbClr val="FFFFFF"/>
                </a:solidFill>
                <a:latin typeface="Calibri"/>
                <a:cs typeface="Calibri"/>
              </a:rPr>
              <a:t>previously 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as department heads </a:t>
            </a:r>
            <a:r>
              <a:rPr dirty="0" sz="1400" spc="-5" b="1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dirty="0" sz="1400" spc="7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1400" spc="-5" b="1">
                <a:solidFill>
                  <a:srgbClr val="FFFFFF"/>
                </a:solidFill>
                <a:latin typeface="Calibri"/>
                <a:cs typeface="Calibri"/>
              </a:rPr>
              <a:t>SC DOE;</a:t>
            </a:r>
            <a:endParaRPr sz="14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170"/>
              </a:spcBef>
              <a:buFont typeface="Wingdings"/>
              <a:buChar char=""/>
              <a:tabLst>
                <a:tab pos="1155700" algn="l"/>
                <a:tab pos="1156335" algn="l"/>
              </a:tabLst>
            </a:pP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Former </a:t>
            </a:r>
            <a:r>
              <a:rPr dirty="0" sz="1400" spc="-5" b="1">
                <a:solidFill>
                  <a:srgbClr val="FFFFFF"/>
                </a:solidFill>
                <a:latin typeface="Calibri"/>
                <a:cs typeface="Calibri"/>
              </a:rPr>
              <a:t>award 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winning </a:t>
            </a:r>
            <a:r>
              <a:rPr dirty="0" sz="1400" spc="-5" b="1">
                <a:solidFill>
                  <a:srgbClr val="FFFFFF"/>
                </a:solidFill>
                <a:latin typeface="Calibri"/>
                <a:cs typeface="Calibri"/>
              </a:rPr>
              <a:t>superintendents, 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principals, and</a:t>
            </a:r>
            <a:r>
              <a:rPr dirty="0" sz="1400" spc="-204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5" b="1">
                <a:solidFill>
                  <a:srgbClr val="FFFFFF"/>
                </a:solidFill>
                <a:latin typeface="Calibri"/>
                <a:cs typeface="Calibri"/>
              </a:rPr>
              <a:t>teachers;</a:t>
            </a:r>
            <a:endParaRPr sz="14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165"/>
              </a:spcBef>
              <a:buFont typeface="Wingdings"/>
              <a:buChar char=""/>
              <a:tabLst>
                <a:tab pos="1155700" algn="l"/>
                <a:tab pos="1156335" algn="l"/>
              </a:tabLst>
            </a:pPr>
            <a:r>
              <a:rPr dirty="0" sz="1400" spc="-5" b="1">
                <a:solidFill>
                  <a:srgbClr val="FFFFFF"/>
                </a:solidFill>
                <a:latin typeface="Calibri"/>
                <a:cs typeface="Calibri"/>
              </a:rPr>
              <a:t>Policy advisors </a:t>
            </a:r>
            <a:r>
              <a:rPr dirty="0" sz="1400" spc="-10" b="1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dirty="0" sz="1400" spc="-5" b="1">
                <a:solidFill>
                  <a:srgbClr val="FFFFFF"/>
                </a:solidFill>
                <a:latin typeface="Calibri"/>
                <a:cs typeface="Calibri"/>
              </a:rPr>
              <a:t>SC</a:t>
            </a:r>
            <a:r>
              <a:rPr dirty="0" sz="1400" spc="-4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5" b="1">
                <a:solidFill>
                  <a:srgbClr val="FFFFFF"/>
                </a:solidFill>
                <a:latin typeface="Calibri"/>
                <a:cs typeface="Calibri"/>
              </a:rPr>
              <a:t>governors;</a:t>
            </a:r>
            <a:endParaRPr sz="14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170"/>
              </a:spcBef>
              <a:buFont typeface="Wingdings"/>
              <a:buChar char=""/>
              <a:tabLst>
                <a:tab pos="1155700" algn="l"/>
                <a:tab pos="1156335" algn="l"/>
              </a:tabLst>
            </a:pPr>
            <a:r>
              <a:rPr dirty="0" sz="1400" spc="-20" b="1">
                <a:solidFill>
                  <a:srgbClr val="FFFFFF"/>
                </a:solidFill>
                <a:latin typeface="Calibri"/>
                <a:cs typeface="Calibri"/>
              </a:rPr>
              <a:t>Two</a:t>
            </a:r>
            <a:r>
              <a:rPr dirty="0" sz="1400" spc="-3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10" b="1">
                <a:solidFill>
                  <a:srgbClr val="FFFFFF"/>
                </a:solidFill>
                <a:latin typeface="Calibri"/>
                <a:cs typeface="Calibri"/>
              </a:rPr>
              <a:t>attorneys;</a:t>
            </a:r>
            <a:endParaRPr sz="14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165"/>
              </a:spcBef>
              <a:buFont typeface="Wingdings"/>
              <a:buChar char=""/>
              <a:tabLst>
                <a:tab pos="1155700" algn="l"/>
                <a:tab pos="1156335" algn="l"/>
              </a:tabLst>
            </a:pP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Certified public </a:t>
            </a:r>
            <a:r>
              <a:rPr dirty="0" sz="1400" spc="-5" b="1">
                <a:solidFill>
                  <a:srgbClr val="FFFFFF"/>
                </a:solidFill>
                <a:latin typeface="Calibri"/>
                <a:cs typeface="Calibri"/>
              </a:rPr>
              <a:t>accountants;</a:t>
            </a:r>
            <a:r>
              <a:rPr dirty="0" sz="1400" spc="-9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endParaRPr sz="14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170"/>
              </a:spcBef>
              <a:buFont typeface="Wingdings"/>
              <a:buChar char=""/>
              <a:tabLst>
                <a:tab pos="1155700" algn="l"/>
                <a:tab pos="1156335" algn="l"/>
              </a:tabLst>
            </a:pPr>
            <a:r>
              <a:rPr dirty="0" sz="1400" spc="-5" b="1">
                <a:solidFill>
                  <a:srgbClr val="FFFFFF"/>
                </a:solidFill>
                <a:latin typeface="Calibri"/>
                <a:cs typeface="Calibri"/>
              </a:rPr>
              <a:t>Chief technology</a:t>
            </a:r>
            <a:r>
              <a:rPr dirty="0" sz="1400" spc="-8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5" b="1">
                <a:solidFill>
                  <a:srgbClr val="FFFFFF"/>
                </a:solidFill>
                <a:latin typeface="Calibri"/>
                <a:cs typeface="Calibri"/>
              </a:rPr>
              <a:t>officers.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819400" y="1371600"/>
            <a:ext cx="3581399" cy="5333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6039" y="6600253"/>
            <a:ext cx="12827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 sz="1200">
                <a:solidFill>
                  <a:srgbClr val="FFFFFF"/>
                </a:solidFill>
                <a:latin typeface="Calibri"/>
                <a:cs typeface="Calibri"/>
              </a:rPr>
              <a:t>3</a:t>
            </a:fld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  <p:transition spd="fast">
    <p:split orient="horz"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28346" y="461581"/>
            <a:ext cx="3087370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 b="0">
                <a:latin typeface="Calibri"/>
                <a:cs typeface="Calibri"/>
              </a:rPr>
              <a:t>M</a:t>
            </a:r>
            <a:r>
              <a:rPr dirty="0" sz="4400" spc="-25" b="0">
                <a:latin typeface="Calibri"/>
                <a:cs typeface="Calibri"/>
              </a:rPr>
              <a:t>e</a:t>
            </a:r>
            <a:r>
              <a:rPr dirty="0" sz="4400" b="0">
                <a:latin typeface="Calibri"/>
                <a:cs typeface="Calibri"/>
              </a:rPr>
              <a:t>th</a:t>
            </a:r>
            <a:r>
              <a:rPr dirty="0" sz="4400" spc="5" b="0">
                <a:latin typeface="Calibri"/>
                <a:cs typeface="Calibri"/>
              </a:rPr>
              <a:t>o</a:t>
            </a:r>
            <a:r>
              <a:rPr dirty="0" sz="4400" b="0">
                <a:latin typeface="Calibri"/>
                <a:cs typeface="Calibri"/>
              </a:rPr>
              <a:t>d</a:t>
            </a:r>
            <a:r>
              <a:rPr dirty="0" sz="4400" spc="5" b="0">
                <a:latin typeface="Calibri"/>
                <a:cs typeface="Calibri"/>
              </a:rPr>
              <a:t>o</a:t>
            </a:r>
            <a:r>
              <a:rPr dirty="0" sz="4400" spc="-5" b="0">
                <a:latin typeface="Calibri"/>
                <a:cs typeface="Calibri"/>
              </a:rPr>
              <a:t>l</a:t>
            </a:r>
            <a:r>
              <a:rPr dirty="0" sz="4400" spc="5" b="0">
                <a:latin typeface="Calibri"/>
                <a:cs typeface="Calibri"/>
              </a:rPr>
              <a:t>o</a:t>
            </a:r>
            <a:r>
              <a:rPr dirty="0" sz="4400" b="0">
                <a:latin typeface="Calibri"/>
                <a:cs typeface="Calibri"/>
              </a:rPr>
              <a:t>gy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039" y="6600253"/>
            <a:ext cx="12827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 sz="1200">
                <a:solidFill>
                  <a:srgbClr val="FFFFFF"/>
                </a:solidFill>
                <a:latin typeface="Calibri"/>
                <a:cs typeface="Calibri"/>
              </a:rPr>
              <a:t>3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29587"/>
            <a:ext cx="7569834" cy="4269740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25"/>
              </a:spcBef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dirty="0" sz="2700" spc="-15">
                <a:solidFill>
                  <a:srgbClr val="FFFFFF"/>
                </a:solidFill>
                <a:latin typeface="Calibri"/>
                <a:cs typeface="Calibri"/>
              </a:rPr>
              <a:t>Review </a:t>
            </a:r>
            <a:r>
              <a:rPr dirty="0" sz="270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2700" spc="-10">
                <a:solidFill>
                  <a:srgbClr val="FFFFFF"/>
                </a:solidFill>
                <a:latin typeface="Calibri"/>
                <a:cs typeface="Calibri"/>
              </a:rPr>
              <a:t>Existing </a:t>
            </a:r>
            <a:r>
              <a:rPr dirty="0" sz="2700" spc="-20">
                <a:solidFill>
                  <a:srgbClr val="FFFFFF"/>
                </a:solidFill>
                <a:latin typeface="Calibri"/>
                <a:cs typeface="Calibri"/>
              </a:rPr>
              <a:t>Data</a:t>
            </a:r>
            <a:endParaRPr sz="2700">
              <a:latin typeface="Calibri"/>
              <a:cs typeface="Calibri"/>
            </a:endParaRPr>
          </a:p>
          <a:p>
            <a:pPr marL="355600" marR="66040" indent="-342900">
              <a:lnSpc>
                <a:spcPts val="2920"/>
              </a:lnSpc>
              <a:spcBef>
                <a:spcPts val="685"/>
              </a:spcBef>
              <a:buClr>
                <a:srgbClr val="FFFFFF"/>
              </a:buClr>
              <a:buFont typeface="Wingdings"/>
              <a:buChar char=""/>
              <a:tabLst>
                <a:tab pos="433070" algn="l"/>
                <a:tab pos="433705" algn="l"/>
                <a:tab pos="4170679" algn="l"/>
              </a:tabLst>
            </a:pPr>
            <a:r>
              <a:rPr dirty="0"/>
              <a:t>	</a:t>
            </a:r>
            <a:r>
              <a:rPr dirty="0" sz="2700" spc="-15">
                <a:solidFill>
                  <a:srgbClr val="FFFFFF"/>
                </a:solidFill>
                <a:latin typeface="Calibri"/>
                <a:cs typeface="Calibri"/>
              </a:rPr>
              <a:t>Peer</a:t>
            </a:r>
            <a:r>
              <a:rPr dirty="0" sz="2700" spc="-10">
                <a:solidFill>
                  <a:srgbClr val="FFFFFF"/>
                </a:solidFill>
                <a:latin typeface="Calibri"/>
                <a:cs typeface="Calibri"/>
              </a:rPr>
              <a:t> District</a:t>
            </a:r>
            <a:r>
              <a:rPr dirty="0" sz="2700" spc="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700" spc="-5">
                <a:solidFill>
                  <a:srgbClr val="FFFFFF"/>
                </a:solidFill>
                <a:latin typeface="Calibri"/>
                <a:cs typeface="Calibri"/>
              </a:rPr>
              <a:t>Comparisons	</a:t>
            </a:r>
            <a:r>
              <a:rPr dirty="0" sz="2700" spc="-10">
                <a:solidFill>
                  <a:srgbClr val="FFFFFF"/>
                </a:solidFill>
                <a:latin typeface="Calibri"/>
                <a:cs typeface="Calibri"/>
              </a:rPr>
              <a:t>(Agreed </a:t>
            </a:r>
            <a:r>
              <a:rPr dirty="0" sz="2700" spc="-5">
                <a:solidFill>
                  <a:srgbClr val="FFFFFF"/>
                </a:solidFill>
                <a:latin typeface="Calibri"/>
                <a:cs typeface="Calibri"/>
              </a:rPr>
              <a:t>upon with</a:t>
            </a:r>
            <a:r>
              <a:rPr dirty="0" sz="2700" spc="-8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700" spc="-15">
                <a:solidFill>
                  <a:srgbClr val="FFFFFF"/>
                </a:solidFill>
                <a:latin typeface="Calibri"/>
                <a:cs typeface="Calibri"/>
              </a:rPr>
              <a:t>EOC,  </a:t>
            </a:r>
            <a:r>
              <a:rPr dirty="0" sz="2700" spc="-10">
                <a:solidFill>
                  <a:srgbClr val="FFFFFF"/>
                </a:solidFill>
                <a:latin typeface="Calibri"/>
                <a:cs typeface="Calibri"/>
              </a:rPr>
              <a:t>district, </a:t>
            </a:r>
            <a:r>
              <a:rPr dirty="0" sz="2700" spc="-5">
                <a:solidFill>
                  <a:srgbClr val="FFFFFF"/>
                </a:solidFill>
                <a:latin typeface="Calibri"/>
                <a:cs typeface="Calibri"/>
              </a:rPr>
              <a:t>and Tidwell and</a:t>
            </a:r>
            <a:r>
              <a:rPr dirty="0" sz="2700" spc="-4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700" spc="-5">
                <a:solidFill>
                  <a:srgbClr val="FFFFFF"/>
                </a:solidFill>
                <a:latin typeface="Calibri"/>
                <a:cs typeface="Calibri"/>
              </a:rPr>
              <a:t>Assoc.)</a:t>
            </a:r>
            <a:endParaRPr sz="2700">
              <a:latin typeface="Calibri"/>
              <a:cs typeface="Calibri"/>
            </a:endParaRPr>
          </a:p>
          <a:p>
            <a:pPr marL="433070" indent="-420370">
              <a:lnSpc>
                <a:spcPct val="100000"/>
              </a:lnSpc>
              <a:spcBef>
                <a:spcPts val="275"/>
              </a:spcBef>
              <a:buFont typeface="Wingdings"/>
              <a:buChar char=""/>
              <a:tabLst>
                <a:tab pos="433070" algn="l"/>
                <a:tab pos="433705" algn="l"/>
              </a:tabLst>
            </a:pPr>
            <a:r>
              <a:rPr dirty="0" sz="2700" spc="-5">
                <a:solidFill>
                  <a:srgbClr val="FFFFFF"/>
                </a:solidFill>
                <a:latin typeface="Calibri"/>
                <a:cs typeface="Calibri"/>
              </a:rPr>
              <a:t>Preliminary </a:t>
            </a:r>
            <a:r>
              <a:rPr dirty="0" sz="2700" spc="-15">
                <a:solidFill>
                  <a:srgbClr val="FFFFFF"/>
                </a:solidFill>
                <a:latin typeface="Calibri"/>
                <a:cs typeface="Calibri"/>
              </a:rPr>
              <a:t>Review</a:t>
            </a:r>
            <a:endParaRPr sz="2700">
              <a:latin typeface="Calibri"/>
              <a:cs typeface="Calibri"/>
            </a:endParaRPr>
          </a:p>
          <a:p>
            <a:pPr marL="433070" indent="-420370">
              <a:lnSpc>
                <a:spcPct val="100000"/>
              </a:lnSpc>
              <a:spcBef>
                <a:spcPts val="325"/>
              </a:spcBef>
              <a:buFont typeface="Wingdings"/>
              <a:buChar char=""/>
              <a:tabLst>
                <a:tab pos="433070" algn="l"/>
                <a:tab pos="433705" algn="l"/>
              </a:tabLst>
            </a:pPr>
            <a:r>
              <a:rPr dirty="0" sz="2700" spc="-20">
                <a:solidFill>
                  <a:srgbClr val="FFFFFF"/>
                </a:solidFill>
                <a:latin typeface="Calibri"/>
                <a:cs typeface="Calibri"/>
              </a:rPr>
              <a:t>Staff</a:t>
            </a:r>
            <a:r>
              <a:rPr dirty="0" sz="2700" spc="-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700" spc="-10">
                <a:solidFill>
                  <a:srgbClr val="FFFFFF"/>
                </a:solidFill>
                <a:latin typeface="Calibri"/>
                <a:cs typeface="Calibri"/>
              </a:rPr>
              <a:t>Surveys</a:t>
            </a:r>
            <a:endParaRPr sz="2700">
              <a:latin typeface="Calibri"/>
              <a:cs typeface="Calibri"/>
            </a:endParaRPr>
          </a:p>
          <a:p>
            <a:pPr marL="433070" indent="-420370">
              <a:lnSpc>
                <a:spcPct val="100000"/>
              </a:lnSpc>
              <a:spcBef>
                <a:spcPts val="325"/>
              </a:spcBef>
              <a:buFont typeface="Wingdings"/>
              <a:buChar char=""/>
              <a:tabLst>
                <a:tab pos="433070" algn="l"/>
                <a:tab pos="433705" algn="l"/>
              </a:tabLst>
            </a:pPr>
            <a:r>
              <a:rPr dirty="0" sz="2700" spc="-10">
                <a:solidFill>
                  <a:srgbClr val="FFFFFF"/>
                </a:solidFill>
                <a:latin typeface="Calibri"/>
                <a:cs typeface="Calibri"/>
              </a:rPr>
              <a:t>Onsite</a:t>
            </a:r>
            <a:r>
              <a:rPr dirty="0" sz="2700" spc="-2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700" spc="-15">
                <a:solidFill>
                  <a:srgbClr val="FFFFFF"/>
                </a:solidFill>
                <a:latin typeface="Calibri"/>
                <a:cs typeface="Calibri"/>
              </a:rPr>
              <a:t>Review</a:t>
            </a:r>
            <a:endParaRPr sz="27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300"/>
              </a:spcBef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12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consultants conducted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2400" spc="-2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reviews</a:t>
            </a:r>
            <a:endParaRPr sz="24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290"/>
              </a:spcBef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Interviews,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focus groups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with </a:t>
            </a:r>
            <a:r>
              <a:rPr dirty="0" sz="2400" spc="-20">
                <a:solidFill>
                  <a:srgbClr val="FFFFFF"/>
                </a:solidFill>
                <a:latin typeface="Calibri"/>
                <a:cs typeface="Calibri"/>
              </a:rPr>
              <a:t>staff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board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members</a:t>
            </a:r>
            <a:endParaRPr sz="24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285"/>
              </a:spcBef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Site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visits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district</a:t>
            </a:r>
            <a:r>
              <a:rPr dirty="0" sz="2400" spc="-3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schools</a:t>
            </a:r>
            <a:endParaRPr sz="24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290"/>
              </a:spcBef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Community Open</a:t>
            </a:r>
            <a:r>
              <a:rPr dirty="0" sz="2400" spc="-3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House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40714" rIns="0" bIns="0" rtlCol="0" vert="horz">
            <a:spAutoFit/>
          </a:bodyPr>
          <a:lstStyle/>
          <a:p>
            <a:pPr marL="760095" marR="5080" indent="1947545">
              <a:lnSpc>
                <a:spcPct val="100000"/>
              </a:lnSpc>
              <a:spcBef>
                <a:spcPts val="100"/>
              </a:spcBef>
            </a:pPr>
            <a:r>
              <a:rPr dirty="0" sz="3200" spc="-70" b="0">
                <a:latin typeface="Calibri"/>
                <a:cs typeface="Calibri"/>
              </a:rPr>
              <a:t>Total </a:t>
            </a:r>
            <a:r>
              <a:rPr dirty="0" sz="3200" spc="-10" b="0">
                <a:latin typeface="Calibri"/>
                <a:cs typeface="Calibri"/>
              </a:rPr>
              <a:t>District  Commendations/Recommendations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039" y="6600253"/>
            <a:ext cx="12827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 sz="1200">
                <a:solidFill>
                  <a:srgbClr val="FFFFFF"/>
                </a:solidFill>
                <a:latin typeface="Calibri"/>
                <a:cs typeface="Calibri"/>
              </a:rPr>
              <a:t>3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01354"/>
            <a:ext cx="6608445" cy="45859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182880" indent="-342900">
              <a:lnSpc>
                <a:spcPct val="110000"/>
              </a:lnSpc>
              <a:spcBef>
                <a:spcPts val="100"/>
              </a:spcBef>
              <a:buFont typeface="Wingdings"/>
              <a:buChar char=""/>
              <a:tabLst>
                <a:tab pos="355600" algn="l"/>
              </a:tabLst>
            </a:pPr>
            <a:r>
              <a:rPr dirty="0" sz="3400" spc="-10">
                <a:solidFill>
                  <a:srgbClr val="FFFFFF"/>
                </a:solidFill>
                <a:latin typeface="Calibri"/>
                <a:cs typeface="Calibri"/>
              </a:rPr>
              <a:t>Barnwell 19 </a:t>
            </a:r>
            <a:r>
              <a:rPr dirty="0" sz="3400" spc="-5">
                <a:solidFill>
                  <a:srgbClr val="FFFFFF"/>
                </a:solidFill>
                <a:latin typeface="Calibri"/>
                <a:cs typeface="Calibri"/>
              </a:rPr>
              <a:t>– </a:t>
            </a:r>
            <a:r>
              <a:rPr dirty="0" sz="3400" spc="-10">
                <a:solidFill>
                  <a:srgbClr val="FFFFFF"/>
                </a:solidFill>
                <a:latin typeface="Calibri"/>
                <a:cs typeface="Calibri"/>
              </a:rPr>
              <a:t>22 Commendations/  62</a:t>
            </a:r>
            <a:r>
              <a:rPr dirty="0" sz="34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400" spc="-15">
                <a:solidFill>
                  <a:srgbClr val="FFFFFF"/>
                </a:solidFill>
                <a:latin typeface="Calibri"/>
                <a:cs typeface="Calibri"/>
              </a:rPr>
              <a:t>Recommendations</a:t>
            </a:r>
            <a:endParaRPr sz="3400">
              <a:latin typeface="Calibri"/>
              <a:cs typeface="Calibri"/>
            </a:endParaRPr>
          </a:p>
          <a:p>
            <a:pPr marL="355600" marR="131445" indent="-342900">
              <a:lnSpc>
                <a:spcPts val="4490"/>
              </a:lnSpc>
              <a:spcBef>
                <a:spcPts val="215"/>
              </a:spcBef>
              <a:buFont typeface="Wingdings"/>
              <a:buChar char=""/>
              <a:tabLst>
                <a:tab pos="355600" algn="l"/>
              </a:tabLst>
            </a:pPr>
            <a:r>
              <a:rPr dirty="0" sz="3400" spc="-10">
                <a:solidFill>
                  <a:srgbClr val="FFFFFF"/>
                </a:solidFill>
                <a:latin typeface="Calibri"/>
                <a:cs typeface="Calibri"/>
              </a:rPr>
              <a:t>Clarendon </a:t>
            </a:r>
            <a:r>
              <a:rPr dirty="0" sz="3400" spc="-5">
                <a:solidFill>
                  <a:srgbClr val="FFFFFF"/>
                </a:solidFill>
                <a:latin typeface="Calibri"/>
                <a:cs typeface="Calibri"/>
              </a:rPr>
              <a:t>1 – </a:t>
            </a:r>
            <a:r>
              <a:rPr dirty="0" sz="3400" spc="-10">
                <a:solidFill>
                  <a:srgbClr val="FFFFFF"/>
                </a:solidFill>
                <a:latin typeface="Calibri"/>
                <a:cs typeface="Calibri"/>
              </a:rPr>
              <a:t>31 Commendations/  48</a:t>
            </a:r>
            <a:r>
              <a:rPr dirty="0" sz="34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400" spc="-15">
                <a:solidFill>
                  <a:srgbClr val="FFFFFF"/>
                </a:solidFill>
                <a:latin typeface="Calibri"/>
                <a:cs typeface="Calibri"/>
              </a:rPr>
              <a:t>Recommendations</a:t>
            </a:r>
            <a:endParaRPr sz="3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90"/>
              </a:spcBef>
              <a:buFont typeface="Wingdings"/>
              <a:buChar char=""/>
              <a:tabLst>
                <a:tab pos="355600" algn="l"/>
              </a:tabLst>
            </a:pPr>
            <a:r>
              <a:rPr dirty="0" sz="3400" spc="-15">
                <a:solidFill>
                  <a:srgbClr val="FFFFFF"/>
                </a:solidFill>
                <a:latin typeface="Calibri"/>
                <a:cs typeface="Calibri"/>
              </a:rPr>
              <a:t>Dorchester </a:t>
            </a:r>
            <a:r>
              <a:rPr dirty="0" sz="3400" spc="-5">
                <a:solidFill>
                  <a:srgbClr val="FFFFFF"/>
                </a:solidFill>
                <a:latin typeface="Calibri"/>
                <a:cs typeface="Calibri"/>
              </a:rPr>
              <a:t>2 – </a:t>
            </a:r>
            <a:r>
              <a:rPr dirty="0" sz="3400" spc="-10">
                <a:solidFill>
                  <a:srgbClr val="FFFFFF"/>
                </a:solidFill>
                <a:latin typeface="Calibri"/>
                <a:cs typeface="Calibri"/>
              </a:rPr>
              <a:t>22</a:t>
            </a:r>
            <a:r>
              <a:rPr dirty="0" sz="3400" spc="-4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400" spc="-10">
                <a:solidFill>
                  <a:srgbClr val="FFFFFF"/>
                </a:solidFill>
                <a:latin typeface="Calibri"/>
                <a:cs typeface="Calibri"/>
              </a:rPr>
              <a:t>Commendations/</a:t>
            </a:r>
            <a:endParaRPr sz="3400">
              <a:latin typeface="Calibri"/>
              <a:cs typeface="Calibri"/>
            </a:endParaRPr>
          </a:p>
          <a:p>
            <a:pPr marL="354965">
              <a:lnSpc>
                <a:spcPct val="100000"/>
              </a:lnSpc>
              <a:spcBef>
                <a:spcPts val="409"/>
              </a:spcBef>
            </a:pPr>
            <a:r>
              <a:rPr dirty="0" sz="3400" spc="-10">
                <a:solidFill>
                  <a:srgbClr val="FFFFFF"/>
                </a:solidFill>
                <a:latin typeface="Calibri"/>
                <a:cs typeface="Calibri"/>
              </a:rPr>
              <a:t>60</a:t>
            </a:r>
            <a:r>
              <a:rPr dirty="0" sz="34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400" spc="-15">
                <a:solidFill>
                  <a:srgbClr val="FFFFFF"/>
                </a:solidFill>
                <a:latin typeface="Calibri"/>
                <a:cs typeface="Calibri"/>
              </a:rPr>
              <a:t>Recommendations</a:t>
            </a:r>
            <a:endParaRPr sz="3400">
              <a:latin typeface="Calibri"/>
              <a:cs typeface="Calibri"/>
            </a:endParaRPr>
          </a:p>
          <a:p>
            <a:pPr marL="355600" marR="240665" indent="-342900">
              <a:lnSpc>
                <a:spcPts val="4490"/>
              </a:lnSpc>
              <a:spcBef>
                <a:spcPts val="210"/>
              </a:spcBef>
              <a:buFont typeface="Wingdings"/>
              <a:buChar char=""/>
              <a:tabLst>
                <a:tab pos="355600" algn="l"/>
              </a:tabLst>
            </a:pPr>
            <a:r>
              <a:rPr dirty="0" sz="3400" spc="-20">
                <a:solidFill>
                  <a:srgbClr val="FFFFFF"/>
                </a:solidFill>
                <a:latin typeface="Calibri"/>
                <a:cs typeface="Calibri"/>
              </a:rPr>
              <a:t>Lexington </a:t>
            </a:r>
            <a:r>
              <a:rPr dirty="0" sz="3400" spc="-5">
                <a:solidFill>
                  <a:srgbClr val="FFFFFF"/>
                </a:solidFill>
                <a:latin typeface="Calibri"/>
                <a:cs typeface="Calibri"/>
              </a:rPr>
              <a:t>4 – </a:t>
            </a:r>
            <a:r>
              <a:rPr dirty="0" sz="3400" spc="-10">
                <a:solidFill>
                  <a:srgbClr val="FFFFFF"/>
                </a:solidFill>
                <a:latin typeface="Calibri"/>
                <a:cs typeface="Calibri"/>
              </a:rPr>
              <a:t>37 Commendations/  70</a:t>
            </a:r>
            <a:r>
              <a:rPr dirty="0" sz="34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400" spc="-15">
                <a:solidFill>
                  <a:srgbClr val="FFFFFF"/>
                </a:solidFill>
                <a:latin typeface="Calibri"/>
                <a:cs typeface="Calibri"/>
              </a:rPr>
              <a:t>Recommendations</a:t>
            </a:r>
            <a:endParaRPr sz="3400">
              <a:latin typeface="Calibri"/>
              <a:cs typeface="Calibri"/>
            </a:endParaRPr>
          </a:p>
        </p:txBody>
      </p:sp>
    </p:spTree>
  </p:cSld>
  <p:clrMapOvr>
    <a:masterClrMapping/>
  </p:clrMapOvr>
  <p:transition spd="fast">
    <p:split orient="horz" dir="in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80947" y="343915"/>
            <a:ext cx="718121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-80"/>
              <a:t>TOTAL </a:t>
            </a:r>
            <a:r>
              <a:rPr dirty="0" sz="3000" spc="-15"/>
              <a:t>FIRST </a:t>
            </a:r>
            <a:r>
              <a:rPr dirty="0" sz="3000" spc="-10"/>
              <a:t>-YEAR </a:t>
            </a:r>
            <a:r>
              <a:rPr dirty="0" sz="3000" spc="-35"/>
              <a:t>ESTIMATED </a:t>
            </a:r>
            <a:r>
              <a:rPr dirty="0" sz="3000" spc="-30"/>
              <a:t>SAVINGS </a:t>
            </a:r>
            <a:r>
              <a:rPr dirty="0" sz="3000"/>
              <a:t>-4</a:t>
            </a:r>
            <a:r>
              <a:rPr dirty="0" sz="3000" spc="-5"/>
              <a:t> SC</a:t>
            </a:r>
            <a:endParaRPr sz="3000"/>
          </a:p>
        </p:txBody>
      </p:sp>
      <p:sp>
        <p:nvSpPr>
          <p:cNvPr id="4" name="object 4"/>
          <p:cNvSpPr txBox="1"/>
          <p:nvPr/>
        </p:nvSpPr>
        <p:spPr>
          <a:xfrm>
            <a:off x="66039" y="6600253"/>
            <a:ext cx="12827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 sz="1200">
                <a:solidFill>
                  <a:srgbClr val="FFFFFF"/>
                </a:solidFill>
                <a:latin typeface="Calibri"/>
                <a:cs typeface="Calibri"/>
              </a:rPr>
              <a:t>3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77900" y="718022"/>
            <a:ext cx="7186930" cy="5148580"/>
          </a:xfrm>
          <a:prstGeom prst="rect">
            <a:avLst/>
          </a:prstGeom>
        </p:spPr>
        <p:txBody>
          <a:bodyPr wrap="square" lIns="0" tIns="50165" rIns="0" bIns="0" rtlCol="0" vert="horz">
            <a:spAutoFit/>
          </a:bodyPr>
          <a:lstStyle/>
          <a:p>
            <a:pPr algn="ctr" marL="340995">
              <a:lnSpc>
                <a:spcPct val="100000"/>
              </a:lnSpc>
              <a:spcBef>
                <a:spcPts val="395"/>
              </a:spcBef>
            </a:pPr>
            <a:r>
              <a:rPr dirty="0" sz="3000" spc="-5" b="1">
                <a:solidFill>
                  <a:srgbClr val="FFFFFF"/>
                </a:solidFill>
                <a:latin typeface="Calibri"/>
                <a:cs typeface="Calibri"/>
              </a:rPr>
              <a:t>DISTRICTS</a:t>
            </a:r>
            <a:endParaRPr sz="3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34"/>
              </a:spcBef>
            </a:pPr>
            <a:r>
              <a:rPr dirty="0" sz="4400" b="1">
                <a:solidFill>
                  <a:srgbClr val="FF0000"/>
                </a:solidFill>
                <a:latin typeface="Calibri"/>
                <a:cs typeface="Calibri"/>
              </a:rPr>
              <a:t>$1,618,466</a:t>
            </a:r>
            <a:endParaRPr sz="4400">
              <a:latin typeface="Calibri"/>
              <a:cs typeface="Calibri"/>
            </a:endParaRPr>
          </a:p>
          <a:p>
            <a:pPr algn="ctr">
              <a:lnSpc>
                <a:spcPts val="3420"/>
              </a:lnSpc>
              <a:spcBef>
                <a:spcPts val="450"/>
              </a:spcBef>
            </a:pPr>
            <a:r>
              <a:rPr dirty="0" sz="3000" spc="-85">
                <a:solidFill>
                  <a:srgbClr val="FFFFFF"/>
                </a:solidFill>
                <a:latin typeface="Calibri"/>
                <a:cs typeface="Calibri"/>
              </a:rPr>
              <a:t>TOTAL </a:t>
            </a:r>
            <a:r>
              <a:rPr dirty="0" sz="3000" spc="-5">
                <a:solidFill>
                  <a:srgbClr val="FFFFFF"/>
                </a:solidFill>
                <a:latin typeface="Calibri"/>
                <a:cs typeface="Calibri"/>
              </a:rPr>
              <a:t>FIVE-YEAR </a:t>
            </a:r>
            <a:r>
              <a:rPr dirty="0" sz="3000" spc="-35">
                <a:solidFill>
                  <a:srgbClr val="FFFFFF"/>
                </a:solidFill>
                <a:latin typeface="Calibri"/>
                <a:cs typeface="Calibri"/>
              </a:rPr>
              <a:t>ESTIMATED </a:t>
            </a:r>
            <a:r>
              <a:rPr dirty="0" sz="3000" spc="-25">
                <a:solidFill>
                  <a:srgbClr val="FFFFFF"/>
                </a:solidFill>
                <a:latin typeface="Calibri"/>
                <a:cs typeface="Calibri"/>
              </a:rPr>
              <a:t>SAVINGS </a:t>
            </a:r>
            <a:r>
              <a:rPr dirty="0" sz="3000">
                <a:solidFill>
                  <a:srgbClr val="FFFFFF"/>
                </a:solidFill>
                <a:latin typeface="Calibri"/>
                <a:cs typeface="Calibri"/>
              </a:rPr>
              <a:t>– 4</a:t>
            </a:r>
            <a:r>
              <a:rPr dirty="0" sz="3000" spc="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000">
                <a:solidFill>
                  <a:srgbClr val="FFFFFF"/>
                </a:solidFill>
                <a:latin typeface="Calibri"/>
                <a:cs typeface="Calibri"/>
              </a:rPr>
              <a:t>SC</a:t>
            </a:r>
            <a:endParaRPr sz="3000">
              <a:latin typeface="Calibri"/>
              <a:cs typeface="Calibri"/>
            </a:endParaRPr>
          </a:p>
          <a:p>
            <a:pPr algn="ctr" marL="340360">
              <a:lnSpc>
                <a:spcPts val="3420"/>
              </a:lnSpc>
            </a:pPr>
            <a:r>
              <a:rPr dirty="0" sz="3000" spc="-5">
                <a:solidFill>
                  <a:srgbClr val="FFFFFF"/>
                </a:solidFill>
                <a:latin typeface="Calibri"/>
                <a:cs typeface="Calibri"/>
              </a:rPr>
              <a:t>DISTRICTS</a:t>
            </a:r>
            <a:endParaRPr sz="3000">
              <a:latin typeface="Calibri"/>
              <a:cs typeface="Calibri"/>
            </a:endParaRPr>
          </a:p>
          <a:p>
            <a:pPr algn="ctr" marL="1905">
              <a:lnSpc>
                <a:spcPct val="100000"/>
              </a:lnSpc>
              <a:spcBef>
                <a:spcPts val="434"/>
              </a:spcBef>
            </a:pPr>
            <a:r>
              <a:rPr dirty="0" sz="4400" spc="-5" b="1">
                <a:solidFill>
                  <a:srgbClr val="10253F"/>
                </a:solidFill>
                <a:latin typeface="Calibri"/>
                <a:cs typeface="Calibri"/>
              </a:rPr>
              <a:t>$11,784,684</a:t>
            </a:r>
            <a:endParaRPr sz="4400">
              <a:latin typeface="Calibri"/>
              <a:cs typeface="Calibri"/>
            </a:endParaRPr>
          </a:p>
          <a:p>
            <a:pPr marL="909955" marR="5080" indent="-897890">
              <a:lnSpc>
                <a:spcPts val="3240"/>
              </a:lnSpc>
              <a:spcBef>
                <a:spcPts val="3370"/>
              </a:spcBef>
            </a:pPr>
            <a:r>
              <a:rPr dirty="0" sz="3000" spc="-5" b="1">
                <a:solidFill>
                  <a:srgbClr val="FFFFFF"/>
                </a:solidFill>
                <a:latin typeface="Calibri"/>
                <a:cs typeface="Calibri"/>
              </a:rPr>
              <a:t>SINCE </a:t>
            </a:r>
            <a:r>
              <a:rPr dirty="0" sz="3000" b="1">
                <a:solidFill>
                  <a:srgbClr val="FFFFFF"/>
                </a:solidFill>
                <a:latin typeface="Calibri"/>
                <a:cs typeface="Calibri"/>
              </a:rPr>
              <a:t>2003, </a:t>
            </a:r>
            <a:r>
              <a:rPr dirty="0" sz="3000" spc="-5" b="1">
                <a:solidFill>
                  <a:srgbClr val="FFFFFF"/>
                </a:solidFill>
                <a:latin typeface="Calibri"/>
                <a:cs typeface="Calibri"/>
              </a:rPr>
              <a:t>VIRGINIA </a:t>
            </a:r>
            <a:r>
              <a:rPr dirty="0" sz="3000" spc="-60" b="1">
                <a:solidFill>
                  <a:srgbClr val="FFFFFF"/>
                </a:solidFill>
                <a:latin typeface="Calibri"/>
                <a:cs typeface="Calibri"/>
              </a:rPr>
              <a:t>STATEWIDE </a:t>
            </a:r>
            <a:r>
              <a:rPr dirty="0" sz="3000" spc="-5" b="1">
                <a:solidFill>
                  <a:srgbClr val="FFFFFF"/>
                </a:solidFill>
                <a:latin typeface="Calibri"/>
                <a:cs typeface="Calibri"/>
              </a:rPr>
              <a:t>EFFICIENCY  REVIEW </a:t>
            </a:r>
            <a:r>
              <a:rPr dirty="0" sz="3000" spc="-10" b="1">
                <a:solidFill>
                  <a:srgbClr val="FFFFFF"/>
                </a:solidFill>
                <a:latin typeface="Calibri"/>
                <a:cs typeface="Calibri"/>
              </a:rPr>
              <a:t>PROGRAM </a:t>
            </a:r>
            <a:r>
              <a:rPr dirty="0" sz="3000" spc="-5" b="1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3000" b="1">
                <a:solidFill>
                  <a:srgbClr val="FFFFFF"/>
                </a:solidFill>
                <a:latin typeface="Calibri"/>
                <a:cs typeface="Calibri"/>
              </a:rPr>
              <a:t>41</a:t>
            </a:r>
            <a:r>
              <a:rPr dirty="0" sz="30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000" spc="-5" b="1">
                <a:solidFill>
                  <a:srgbClr val="FFFFFF"/>
                </a:solidFill>
                <a:latin typeface="Calibri"/>
                <a:cs typeface="Calibri"/>
              </a:rPr>
              <a:t>DISTRICTS</a:t>
            </a:r>
            <a:endParaRPr sz="3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10"/>
              </a:spcBef>
            </a:pPr>
            <a:r>
              <a:rPr dirty="0" sz="3000" spc="-20" b="1">
                <a:solidFill>
                  <a:srgbClr val="FFFFFF"/>
                </a:solidFill>
                <a:latin typeface="Calibri"/>
                <a:cs typeface="Calibri"/>
              </a:rPr>
              <a:t>ANNUAL </a:t>
            </a:r>
            <a:r>
              <a:rPr dirty="0" sz="3000" spc="-25" b="1">
                <a:solidFill>
                  <a:srgbClr val="FF0000"/>
                </a:solidFill>
                <a:latin typeface="Calibri"/>
                <a:cs typeface="Calibri"/>
              </a:rPr>
              <a:t>ACTUAL</a:t>
            </a:r>
            <a:r>
              <a:rPr dirty="0" sz="3000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3000" spc="-30" b="1">
                <a:solidFill>
                  <a:srgbClr val="FFFFFF"/>
                </a:solidFill>
                <a:latin typeface="Calibri"/>
                <a:cs typeface="Calibri"/>
              </a:rPr>
              <a:t>SAVINGS</a:t>
            </a:r>
            <a:endParaRPr sz="3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60"/>
              </a:spcBef>
            </a:pPr>
            <a:r>
              <a:rPr dirty="0" sz="3000" spc="-5" b="1">
                <a:solidFill>
                  <a:srgbClr val="FF0000"/>
                </a:solidFill>
                <a:latin typeface="Calibri"/>
                <a:cs typeface="Calibri"/>
              </a:rPr>
              <a:t>$44,934,442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  <p:transition spd="fast">
    <p:split orient="horz" dir="in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47104" y="121412"/>
            <a:ext cx="4048125" cy="1001394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 indent="107314">
              <a:lnSpc>
                <a:spcPct val="100000"/>
              </a:lnSpc>
              <a:spcBef>
                <a:spcPts val="100"/>
              </a:spcBef>
            </a:pPr>
            <a:r>
              <a:rPr dirty="0" sz="3200" spc="-10" b="0">
                <a:latin typeface="Calibri"/>
                <a:cs typeface="Calibri"/>
              </a:rPr>
              <a:t>Five </a:t>
            </a:r>
            <a:r>
              <a:rPr dirty="0" sz="3200" spc="-60" b="0">
                <a:latin typeface="Calibri"/>
                <a:cs typeface="Calibri"/>
              </a:rPr>
              <a:t>Year </a:t>
            </a:r>
            <a:r>
              <a:rPr dirty="0" sz="3200" spc="-10" b="0">
                <a:latin typeface="Calibri"/>
                <a:cs typeface="Calibri"/>
              </a:rPr>
              <a:t>Savings/Costs  </a:t>
            </a:r>
            <a:r>
              <a:rPr dirty="0" sz="3200" spc="-5" b="0">
                <a:latin typeface="Calibri"/>
                <a:cs typeface="Calibri"/>
              </a:rPr>
              <a:t>B</a:t>
            </a:r>
            <a:r>
              <a:rPr dirty="0" sz="2400" spc="-5" b="0">
                <a:latin typeface="Calibri"/>
                <a:cs typeface="Calibri"/>
              </a:rPr>
              <a:t>y District and </a:t>
            </a:r>
            <a:r>
              <a:rPr dirty="0" sz="2400" spc="-10" b="0">
                <a:latin typeface="Calibri"/>
                <a:cs typeface="Calibri"/>
              </a:rPr>
              <a:t>Operational</a:t>
            </a:r>
            <a:r>
              <a:rPr dirty="0" sz="2400" spc="-95" b="0">
                <a:latin typeface="Calibri"/>
                <a:cs typeface="Calibri"/>
              </a:rPr>
              <a:t> </a:t>
            </a:r>
            <a:r>
              <a:rPr dirty="0" sz="2400" spc="-10" b="0">
                <a:latin typeface="Calibri"/>
                <a:cs typeface="Calibri"/>
              </a:rPr>
              <a:t>Area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039" y="6600253"/>
            <a:ext cx="12827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 sz="1200">
                <a:solidFill>
                  <a:srgbClr val="FFFFFF"/>
                </a:solidFill>
                <a:latin typeface="Calibri"/>
                <a:cs typeface="Calibri"/>
              </a:rPr>
              <a:t>3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9740" y="5431028"/>
            <a:ext cx="8343265" cy="10934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8419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*Note:</a:t>
            </a:r>
            <a:r>
              <a:rPr dirty="0" sz="1400" spc="5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5" b="1">
                <a:solidFill>
                  <a:srgbClr val="FFFFFF"/>
                </a:solidFill>
                <a:latin typeface="Calibri"/>
                <a:cs typeface="Calibri"/>
              </a:rPr>
              <a:t>Three 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of the </a:t>
            </a:r>
            <a:r>
              <a:rPr dirty="0" sz="1400" spc="-5" b="1">
                <a:solidFill>
                  <a:srgbClr val="FFFFFF"/>
                </a:solidFill>
                <a:latin typeface="Calibri"/>
                <a:cs typeface="Calibri"/>
              </a:rPr>
              <a:t>four 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districts </a:t>
            </a:r>
            <a:r>
              <a:rPr dirty="0" sz="1400" spc="-5" b="1">
                <a:solidFill>
                  <a:srgbClr val="FFFFFF"/>
                </a:solidFill>
                <a:latin typeface="Calibri"/>
                <a:cs typeface="Calibri"/>
              </a:rPr>
              <a:t>are 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not </a:t>
            </a:r>
            <a:r>
              <a:rPr dirty="0" sz="1400" spc="-5" b="1">
                <a:solidFill>
                  <a:srgbClr val="FFFFFF"/>
                </a:solidFill>
                <a:latin typeface="Calibri"/>
                <a:cs typeface="Calibri"/>
              </a:rPr>
              <a:t>requesting 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1400" spc="-5" b="1">
                <a:solidFill>
                  <a:srgbClr val="FFFFFF"/>
                </a:solidFill>
                <a:latin typeface="Calibri"/>
                <a:cs typeface="Calibri"/>
              </a:rPr>
              <a:t>maximum revenue 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annually </a:t>
            </a:r>
            <a:r>
              <a:rPr dirty="0" sz="1400" spc="-5" b="1">
                <a:solidFill>
                  <a:srgbClr val="FFFFFF"/>
                </a:solidFill>
                <a:latin typeface="Calibri"/>
                <a:cs typeface="Calibri"/>
              </a:rPr>
              <a:t>permitted by </a:t>
            </a:r>
            <a:r>
              <a:rPr dirty="0" sz="1400" spc="-10" b="1">
                <a:solidFill>
                  <a:srgbClr val="FFFFFF"/>
                </a:solidFill>
                <a:latin typeface="Calibri"/>
                <a:cs typeface="Calibri"/>
              </a:rPr>
              <a:t>state </a:t>
            </a:r>
            <a:r>
              <a:rPr dirty="0" sz="1400" spc="-25" b="1">
                <a:solidFill>
                  <a:srgbClr val="FFFFFF"/>
                </a:solidFill>
                <a:latin typeface="Calibri"/>
                <a:cs typeface="Calibri"/>
              </a:rPr>
              <a:t>law. </a:t>
            </a:r>
            <a:r>
              <a:rPr dirty="0" sz="1400" spc="-10">
                <a:solidFill>
                  <a:srgbClr val="FFFFFF"/>
                </a:solidFill>
                <a:latin typeface="Calibri"/>
                <a:cs typeface="Calibri"/>
              </a:rPr>
              <a:t>The 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additional funding would, among other things, help </a:t>
            </a:r>
            <a:r>
              <a:rPr dirty="0" sz="1400" spc="-1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dirty="0" sz="1400" spc="-15">
                <a:solidFill>
                  <a:srgbClr val="FFFFFF"/>
                </a:solidFill>
                <a:latin typeface="Calibri"/>
                <a:cs typeface="Calibri"/>
              </a:rPr>
              <a:t>pay </a:t>
            </a:r>
            <a:r>
              <a:rPr dirty="0" sz="1400" spc="-1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some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our </a:t>
            </a:r>
            <a:r>
              <a:rPr dirty="0" sz="1400" spc="-10">
                <a:solidFill>
                  <a:srgbClr val="FFFFFF"/>
                </a:solidFill>
                <a:latin typeface="Calibri"/>
                <a:cs typeface="Calibri"/>
              </a:rPr>
              <a:t>recommendations that require</a:t>
            </a:r>
            <a:r>
              <a:rPr dirty="0" sz="1400" spc="18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costs.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1400" spc="-10">
                <a:solidFill>
                  <a:srgbClr val="FFFFFF"/>
                </a:solidFill>
                <a:latin typeface="Calibri"/>
                <a:cs typeface="Calibri"/>
              </a:rPr>
              <a:t>For example,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based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on FY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14-15,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dirty="0" sz="1400" spc="-10">
                <a:solidFill>
                  <a:srgbClr val="FFFFFF"/>
                </a:solidFill>
                <a:latin typeface="Calibri"/>
                <a:cs typeface="Calibri"/>
              </a:rPr>
              <a:t>Lexington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4, the </a:t>
            </a:r>
            <a:r>
              <a:rPr dirty="0" sz="1400" spc="-10">
                <a:solidFill>
                  <a:srgbClr val="FFFFFF"/>
                </a:solidFill>
                <a:latin typeface="Calibri"/>
                <a:cs typeface="Calibri"/>
              </a:rPr>
              <a:t>foregone revenue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was $149,914.99. If the school </a:t>
            </a:r>
            <a:r>
              <a:rPr dirty="0" sz="1400" spc="-10">
                <a:solidFill>
                  <a:srgbClr val="FFFFFF"/>
                </a:solidFill>
                <a:latin typeface="Calibri"/>
                <a:cs typeface="Calibri"/>
              </a:rPr>
              <a:t>board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does  not subsequently impose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millage increase, then over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five-year period the </a:t>
            </a:r>
            <a:r>
              <a:rPr dirty="0" sz="1400" spc="-10">
                <a:solidFill>
                  <a:srgbClr val="FFFFFF"/>
                </a:solidFill>
                <a:latin typeface="Calibri"/>
                <a:cs typeface="Calibri"/>
              </a:rPr>
              <a:t>foregone revenue total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dirty="0" sz="1400" spc="17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$749,574.95</a:t>
            </a:r>
            <a:endParaRPr sz="14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66712" y="1204912"/>
          <a:ext cx="8425180" cy="41433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05000"/>
                <a:gridCol w="1219200"/>
                <a:gridCol w="1143000"/>
                <a:gridCol w="1143000"/>
                <a:gridCol w="1219200"/>
                <a:gridCol w="1752600"/>
              </a:tblGrid>
              <a:tr h="914400">
                <a:tc>
                  <a:txBody>
                    <a:bodyPr/>
                    <a:lstStyle/>
                    <a:p>
                      <a:pPr marL="559435" marR="199390" indent="-353695">
                        <a:lnSpc>
                          <a:spcPts val="1800"/>
                        </a:lnSpc>
                        <a:spcBef>
                          <a:spcPts val="10"/>
                        </a:spcBef>
                      </a:pPr>
                      <a:r>
                        <a:rPr dirty="0" sz="15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Operational</a:t>
                      </a:r>
                      <a:r>
                        <a:rPr dirty="0" sz="1500" spc="-2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00" spc="-1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Areas  </a:t>
                      </a:r>
                      <a:r>
                        <a:rPr dirty="0" sz="15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Reviewed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50"/>
                        </a:lnSpc>
                      </a:pPr>
                      <a:r>
                        <a:rPr dirty="0" sz="1500" spc="-1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Dorchester</a:t>
                      </a:r>
                      <a:r>
                        <a:rPr dirty="0" sz="1500" spc="-5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50"/>
                        </a:lnSpc>
                      </a:pPr>
                      <a:r>
                        <a:rPr dirty="0" sz="15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Lexington</a:t>
                      </a:r>
                      <a:r>
                        <a:rPr dirty="0" sz="1500" spc="-6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50"/>
                        </a:lnSpc>
                      </a:pPr>
                      <a:r>
                        <a:rPr dirty="0" sz="15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Barnwell</a:t>
                      </a:r>
                      <a:r>
                        <a:rPr dirty="0" sz="1500" spc="-6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00" spc="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19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50"/>
                        </a:lnSpc>
                      </a:pPr>
                      <a:r>
                        <a:rPr dirty="0" sz="15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Clarendon</a:t>
                      </a:r>
                      <a:r>
                        <a:rPr dirty="0" sz="1500" spc="-3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4930" marR="67310" indent="5080">
                        <a:lnSpc>
                          <a:spcPts val="1800"/>
                        </a:lnSpc>
                        <a:spcBef>
                          <a:spcPts val="10"/>
                        </a:spcBef>
                      </a:pPr>
                      <a:r>
                        <a:rPr dirty="0" sz="1500" spc="-3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Total </a:t>
                      </a:r>
                      <a:r>
                        <a:rPr dirty="0" sz="15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5 year  Savings/Cost</a:t>
                      </a:r>
                      <a:r>
                        <a:rPr dirty="0" sz="1500" spc="-8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00" spc="-1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across  </a:t>
                      </a:r>
                      <a:r>
                        <a:rPr dirty="0" sz="15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all </a:t>
                      </a:r>
                      <a:r>
                        <a:rPr dirty="0" sz="15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districts </a:t>
                      </a:r>
                      <a:r>
                        <a:rPr dirty="0" sz="15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by  operational</a:t>
                      </a:r>
                      <a:r>
                        <a:rPr dirty="0" sz="1500" spc="-4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00" spc="-1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area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2129">
                <a:tc>
                  <a:txBody>
                    <a:bodyPr/>
                    <a:lstStyle/>
                    <a:p>
                      <a:pPr marL="67945" marR="643890">
                        <a:lnSpc>
                          <a:spcPts val="1800"/>
                        </a:lnSpc>
                        <a:spcBef>
                          <a:spcPts val="10"/>
                        </a:spcBef>
                      </a:pPr>
                      <a:r>
                        <a:rPr dirty="0" sz="1500" spc="-5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Organization</a:t>
                      </a:r>
                      <a:r>
                        <a:rPr dirty="0" sz="1500" spc="-11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0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&amp;  </a:t>
                      </a:r>
                      <a:r>
                        <a:rPr dirty="0" sz="1500" spc="-5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Management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150"/>
                        </a:spcBef>
                      </a:pPr>
                      <a:r>
                        <a:rPr dirty="0" sz="150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$2,205,600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4605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50"/>
                        </a:spcBef>
                      </a:pPr>
                      <a:r>
                        <a:rPr dirty="0" sz="150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($189,050)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4605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50"/>
                        </a:spcBef>
                      </a:pPr>
                      <a:r>
                        <a:rPr dirty="0" sz="150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($249,750)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4605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150"/>
                        </a:spcBef>
                      </a:pPr>
                      <a:r>
                        <a:rPr dirty="0" sz="1500" spc="5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$450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4605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150"/>
                        </a:spcBef>
                      </a:pPr>
                      <a:r>
                        <a:rPr dirty="0" sz="150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$1,767,250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4605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67945">
                        <a:lnSpc>
                          <a:spcPts val="1750"/>
                        </a:lnSpc>
                      </a:pPr>
                      <a:r>
                        <a:rPr dirty="0" sz="1500" spc="-5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Financial</a:t>
                      </a:r>
                      <a:r>
                        <a:rPr dirty="0" sz="1500" spc="-5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00" spc="-5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Management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50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$45,816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985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50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($30,939)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985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50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($39,100)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985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50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$12,661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985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500" spc="-5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($11,562)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985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67945">
                        <a:lnSpc>
                          <a:spcPts val="1750"/>
                        </a:lnSpc>
                      </a:pPr>
                      <a:r>
                        <a:rPr dirty="0" sz="1500" spc="-5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Human</a:t>
                      </a:r>
                      <a:r>
                        <a:rPr dirty="0" sz="1500" spc="5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00" spc="-5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Resources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50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($243,475)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50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($2,500)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50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$673,785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500" spc="-5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$109,110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50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$536,920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67945" marR="66040">
                        <a:lnSpc>
                          <a:spcPts val="1800"/>
                        </a:lnSpc>
                        <a:spcBef>
                          <a:spcPts val="10"/>
                        </a:spcBef>
                      </a:pPr>
                      <a:r>
                        <a:rPr dirty="0" sz="1500" spc="-5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Facility Use </a:t>
                      </a:r>
                      <a:r>
                        <a:rPr dirty="0" sz="150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dirty="0" sz="1500" spc="-8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00" spc="-5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Energy  Management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150"/>
                        </a:spcBef>
                      </a:pPr>
                      <a:r>
                        <a:rPr dirty="0" sz="150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$3,405,795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4605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50"/>
                        </a:spcBef>
                      </a:pPr>
                      <a:r>
                        <a:rPr dirty="0" sz="150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($264,791)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4605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50"/>
                        </a:spcBef>
                      </a:pPr>
                      <a:r>
                        <a:rPr dirty="0" sz="150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($443,000)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4605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150"/>
                        </a:spcBef>
                      </a:pPr>
                      <a:r>
                        <a:rPr dirty="0" sz="150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$128,929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4605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150"/>
                        </a:spcBef>
                      </a:pPr>
                      <a:r>
                        <a:rPr dirty="0" sz="150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$2,826,933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4605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67945">
                        <a:lnSpc>
                          <a:spcPts val="1750"/>
                        </a:lnSpc>
                      </a:pPr>
                      <a:r>
                        <a:rPr dirty="0" sz="1500" spc="-1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Transportation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50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$274,000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985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50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$126,473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985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50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($66,162)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985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50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$70,608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985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50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$404,919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985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67945">
                        <a:lnSpc>
                          <a:spcPts val="1750"/>
                        </a:lnSpc>
                      </a:pPr>
                      <a:r>
                        <a:rPr dirty="0" sz="150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Food</a:t>
                      </a:r>
                      <a:r>
                        <a:rPr dirty="0" sz="1500" spc="-15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00" spc="-5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Services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50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$2,513,544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50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$100,000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50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$1,633,033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50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($9,700)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50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$4,236,877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67945">
                        <a:lnSpc>
                          <a:spcPts val="1750"/>
                        </a:lnSpc>
                      </a:pPr>
                      <a:r>
                        <a:rPr dirty="0" sz="1500" spc="-15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Technology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50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$1,136,494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50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$691,300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50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$81,470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500" spc="-5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$114,083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50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$2,023,347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67945" marR="260350">
                        <a:lnSpc>
                          <a:spcPts val="1800"/>
                        </a:lnSpc>
                        <a:spcBef>
                          <a:spcPts val="10"/>
                        </a:spcBef>
                      </a:pPr>
                      <a:r>
                        <a:rPr dirty="0" sz="15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Grand </a:t>
                      </a:r>
                      <a:r>
                        <a:rPr dirty="0" sz="1500" spc="-3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Total</a:t>
                      </a:r>
                      <a:r>
                        <a:rPr dirty="0" sz="1500" spc="-10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5-year  savings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dirty="0" sz="15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$9,337,774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dirty="0" sz="15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$460,493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dirty="0" sz="15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$1,590,276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dirty="0" sz="15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$426,141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dirty="0" sz="2000" spc="-10" b="1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$11,784,684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31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split orient="horz" dir="in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8146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3600" spc="-5"/>
              <a:t>District </a:t>
            </a:r>
            <a:r>
              <a:rPr dirty="0" sz="3600" spc="-20"/>
              <a:t>Organization </a:t>
            </a:r>
            <a:r>
              <a:rPr dirty="0" sz="3600" spc="-5"/>
              <a:t>and</a:t>
            </a:r>
            <a:r>
              <a:rPr dirty="0" sz="3600" spc="30"/>
              <a:t> </a:t>
            </a:r>
            <a:r>
              <a:rPr dirty="0" sz="3600" spc="-15"/>
              <a:t>Management</a:t>
            </a:r>
            <a:endParaRPr sz="3600"/>
          </a:p>
          <a:p>
            <a:pPr algn="ctr">
              <a:lnSpc>
                <a:spcPct val="100000"/>
              </a:lnSpc>
              <a:spcBef>
                <a:spcPts val="70"/>
              </a:spcBef>
            </a:pPr>
            <a:r>
              <a:rPr dirty="0" sz="2400" spc="-5" b="0">
                <a:latin typeface="Calibri"/>
                <a:cs typeface="Calibri"/>
              </a:rPr>
              <a:t>(SELECTED </a:t>
            </a:r>
            <a:r>
              <a:rPr dirty="0" sz="2400" spc="-15" b="0">
                <a:latin typeface="Calibri"/>
                <a:cs typeface="Calibri"/>
              </a:rPr>
              <a:t>GLOBAL </a:t>
            </a:r>
            <a:r>
              <a:rPr dirty="0" sz="2400" spc="-5" b="0">
                <a:latin typeface="Calibri"/>
                <a:cs typeface="Calibri"/>
              </a:rPr>
              <a:t>FINDINGS/FUTURE</a:t>
            </a:r>
            <a:r>
              <a:rPr dirty="0" sz="2400" spc="-35" b="0">
                <a:latin typeface="Calibri"/>
                <a:cs typeface="Calibri"/>
              </a:rPr>
              <a:t> </a:t>
            </a:r>
            <a:r>
              <a:rPr dirty="0" sz="2400" spc="-20" b="0">
                <a:latin typeface="Calibri"/>
                <a:cs typeface="Calibri"/>
              </a:rPr>
              <a:t>CONSIDERATION)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8440" y="6431978"/>
            <a:ext cx="128270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 sz="1200">
                <a:solidFill>
                  <a:srgbClr val="FFFFFF"/>
                </a:solidFill>
                <a:latin typeface="Calibri"/>
                <a:cs typeface="Calibri"/>
              </a:rPr>
              <a:t>8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16455"/>
            <a:ext cx="7990205" cy="35807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54965" marR="357505" indent="-342265">
              <a:lnSpc>
                <a:spcPct val="100000"/>
              </a:lnSpc>
              <a:spcBef>
                <a:spcPts val="95"/>
              </a:spcBef>
              <a:buFont typeface="Wingdings"/>
              <a:buChar char=""/>
              <a:tabLst>
                <a:tab pos="355600" algn="l"/>
              </a:tabLst>
            </a:pPr>
            <a:r>
              <a:rPr dirty="0" sz="2200" spc="-10">
                <a:solidFill>
                  <a:srgbClr val="FFFFFF"/>
                </a:solidFill>
                <a:latin typeface="Calibri"/>
                <a:cs typeface="Calibri"/>
              </a:rPr>
              <a:t>Need </a:t>
            </a:r>
            <a:r>
              <a:rPr dirty="0" sz="2200" spc="-2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dirty="0" sz="2200" spc="-10">
                <a:solidFill>
                  <a:srgbClr val="FFFFFF"/>
                </a:solidFill>
                <a:latin typeface="Calibri"/>
                <a:cs typeface="Calibri"/>
              </a:rPr>
              <a:t>study </a:t>
            </a:r>
            <a:r>
              <a:rPr dirty="0" sz="2200" spc="-5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dirty="0" sz="2200" spc="-10">
                <a:solidFill>
                  <a:srgbClr val="FFFFFF"/>
                </a:solidFill>
                <a:latin typeface="Calibri"/>
                <a:cs typeface="Calibri"/>
              </a:rPr>
              <a:t>consider </a:t>
            </a:r>
            <a:r>
              <a:rPr dirty="0" sz="2200" spc="-10" b="1">
                <a:solidFill>
                  <a:srgbClr val="FFFFFF"/>
                </a:solidFill>
                <a:latin typeface="Calibri"/>
                <a:cs typeface="Calibri"/>
              </a:rPr>
              <a:t>shared </a:t>
            </a:r>
            <a:r>
              <a:rPr dirty="0" sz="2200" spc="-20" b="1">
                <a:solidFill>
                  <a:srgbClr val="FFFFFF"/>
                </a:solidFill>
                <a:latin typeface="Calibri"/>
                <a:cs typeface="Calibri"/>
              </a:rPr>
              <a:t>central </a:t>
            </a:r>
            <a:r>
              <a:rPr dirty="0" sz="2200" spc="-5" b="1">
                <a:solidFill>
                  <a:srgbClr val="FFFFFF"/>
                </a:solidFill>
                <a:latin typeface="Calibri"/>
                <a:cs typeface="Calibri"/>
              </a:rPr>
              <a:t>office </a:t>
            </a:r>
            <a:r>
              <a:rPr dirty="0" sz="2200" b="1">
                <a:solidFill>
                  <a:srgbClr val="FFFFFF"/>
                </a:solidFill>
                <a:latin typeface="Calibri"/>
                <a:cs typeface="Calibri"/>
              </a:rPr>
              <a:t>services </a:t>
            </a:r>
            <a:r>
              <a:rPr dirty="0" sz="220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2200" spc="-10">
                <a:solidFill>
                  <a:srgbClr val="FFFFFF"/>
                </a:solidFill>
                <a:latin typeface="Calibri"/>
                <a:cs typeface="Calibri"/>
              </a:rPr>
              <a:t>the  </a:t>
            </a:r>
            <a:r>
              <a:rPr dirty="0" sz="2200" spc="-30">
                <a:solidFill>
                  <a:srgbClr val="FFFFFF"/>
                </a:solidFill>
                <a:latin typeface="Calibri"/>
                <a:cs typeface="Calibri"/>
              </a:rPr>
              <a:t>smaller, </a:t>
            </a:r>
            <a:r>
              <a:rPr dirty="0" sz="2200" spc="-15">
                <a:solidFill>
                  <a:srgbClr val="FFFFFF"/>
                </a:solidFill>
                <a:latin typeface="Calibri"/>
                <a:cs typeface="Calibri"/>
              </a:rPr>
              <a:t>rural</a:t>
            </a:r>
            <a:r>
              <a:rPr dirty="0" sz="2200" spc="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Calibri"/>
                <a:cs typeface="Calibri"/>
              </a:rPr>
              <a:t>districts.</a:t>
            </a:r>
            <a:endParaRPr sz="22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790"/>
              </a:spcBef>
              <a:buFont typeface="Wingdings"/>
              <a:buChar char=""/>
              <a:tabLst>
                <a:tab pos="355600" algn="l"/>
              </a:tabLst>
            </a:pPr>
            <a:r>
              <a:rPr dirty="0" sz="2200" spc="-10">
                <a:solidFill>
                  <a:srgbClr val="FFFFFF"/>
                </a:solidFill>
                <a:latin typeface="Calibri"/>
                <a:cs typeface="Calibri"/>
              </a:rPr>
              <a:t>Need </a:t>
            </a:r>
            <a:r>
              <a:rPr dirty="0" sz="2200" spc="-2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dirty="0" sz="2200" spc="-5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dirty="0" sz="2200" spc="-20">
                <a:solidFill>
                  <a:srgbClr val="FFFFFF"/>
                </a:solidFill>
                <a:latin typeface="Calibri"/>
                <a:cs typeface="Calibri"/>
              </a:rPr>
              <a:t>statewide </a:t>
            </a:r>
            <a:r>
              <a:rPr dirty="0" sz="2200" spc="-5">
                <a:solidFill>
                  <a:srgbClr val="FFFFFF"/>
                </a:solidFill>
                <a:latin typeface="Calibri"/>
                <a:cs typeface="Calibri"/>
              </a:rPr>
              <a:t>analysis </a:t>
            </a:r>
            <a:r>
              <a:rPr dirty="0" sz="220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2200" spc="-1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2200" spc="-5">
                <a:solidFill>
                  <a:srgbClr val="FFFFFF"/>
                </a:solidFill>
                <a:latin typeface="Calibri"/>
                <a:cs typeface="Calibri"/>
              </a:rPr>
              <a:t>use and </a:t>
            </a:r>
            <a:r>
              <a:rPr dirty="0" sz="2200" spc="-10">
                <a:solidFill>
                  <a:srgbClr val="FFFFFF"/>
                </a:solidFill>
                <a:latin typeface="Calibri"/>
                <a:cs typeface="Calibri"/>
              </a:rPr>
              <a:t>resources provided by  the </a:t>
            </a:r>
            <a:r>
              <a:rPr dirty="0" sz="2200" spc="-40" b="1">
                <a:solidFill>
                  <a:srgbClr val="FFFFFF"/>
                </a:solidFill>
                <a:latin typeface="Calibri"/>
                <a:cs typeface="Calibri"/>
              </a:rPr>
              <a:t>state’s </a:t>
            </a:r>
            <a:r>
              <a:rPr dirty="0" sz="2200" spc="-10" b="1">
                <a:solidFill>
                  <a:srgbClr val="FFFFFF"/>
                </a:solidFill>
                <a:latin typeface="Calibri"/>
                <a:cs typeface="Calibri"/>
              </a:rPr>
              <a:t>consortia; </a:t>
            </a:r>
            <a:r>
              <a:rPr dirty="0" sz="2200" spc="-5">
                <a:solidFill>
                  <a:srgbClr val="FFFFFF"/>
                </a:solidFill>
                <a:latin typeface="Calibri"/>
                <a:cs typeface="Calibri"/>
              </a:rPr>
              <a:t>these appear </a:t>
            </a:r>
            <a:r>
              <a:rPr dirty="0" sz="2200" spc="-2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dirty="0" sz="2200" spc="-5">
                <a:solidFill>
                  <a:srgbClr val="FFFFFF"/>
                </a:solidFill>
                <a:latin typeface="Calibri"/>
                <a:cs typeface="Calibri"/>
              </a:rPr>
              <a:t>be an </a:t>
            </a:r>
            <a:r>
              <a:rPr dirty="0" sz="2200" spc="-15">
                <a:solidFill>
                  <a:srgbClr val="FFFFFF"/>
                </a:solidFill>
                <a:latin typeface="Calibri"/>
                <a:cs typeface="Calibri"/>
              </a:rPr>
              <a:t>untapped </a:t>
            </a:r>
            <a:r>
              <a:rPr dirty="0" sz="2200" spc="-10">
                <a:solidFill>
                  <a:srgbClr val="FFFFFF"/>
                </a:solidFill>
                <a:latin typeface="Calibri"/>
                <a:cs typeface="Calibri"/>
              </a:rPr>
              <a:t>resource  (i.e., </a:t>
            </a:r>
            <a:r>
              <a:rPr dirty="0" sz="2200" spc="-20">
                <a:solidFill>
                  <a:srgbClr val="FFFFFF"/>
                </a:solidFill>
                <a:latin typeface="Calibri"/>
                <a:cs typeface="Calibri"/>
              </a:rPr>
              <a:t>Pee </a:t>
            </a:r>
            <a:r>
              <a:rPr dirty="0" sz="2200" spc="-5">
                <a:solidFill>
                  <a:srgbClr val="FFFFFF"/>
                </a:solidFill>
                <a:latin typeface="Calibri"/>
                <a:cs typeface="Calibri"/>
              </a:rPr>
              <a:t>Dee </a:t>
            </a:r>
            <a:r>
              <a:rPr dirty="0" sz="2200" spc="-15">
                <a:solidFill>
                  <a:srgbClr val="FFFFFF"/>
                </a:solidFill>
                <a:latin typeface="Calibri"/>
                <a:cs typeface="Calibri"/>
              </a:rPr>
              <a:t>Education Center </a:t>
            </a:r>
            <a:r>
              <a:rPr dirty="0" sz="2200" spc="-5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dirty="0" sz="2200" spc="-10">
                <a:solidFill>
                  <a:srgbClr val="FFFFFF"/>
                </a:solidFill>
                <a:latin typeface="Calibri"/>
                <a:cs typeface="Calibri"/>
              </a:rPr>
              <a:t>Florence </a:t>
            </a:r>
            <a:r>
              <a:rPr dirty="0" sz="2200" spc="-5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dirty="0" sz="2200" spc="-1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2200" spc="-25">
                <a:solidFill>
                  <a:srgbClr val="FFFFFF"/>
                </a:solidFill>
                <a:latin typeface="Calibri"/>
                <a:cs typeface="Calibri"/>
              </a:rPr>
              <a:t>Western  </a:t>
            </a:r>
            <a:r>
              <a:rPr dirty="0" sz="2200" spc="-10">
                <a:solidFill>
                  <a:srgbClr val="FFFFFF"/>
                </a:solidFill>
                <a:latin typeface="Calibri"/>
                <a:cs typeface="Calibri"/>
              </a:rPr>
              <a:t>Piedmont </a:t>
            </a:r>
            <a:r>
              <a:rPr dirty="0" sz="2200" spc="-15">
                <a:solidFill>
                  <a:srgbClr val="FFFFFF"/>
                </a:solidFill>
                <a:latin typeface="Calibri"/>
                <a:cs typeface="Calibri"/>
              </a:rPr>
              <a:t>Education </a:t>
            </a:r>
            <a:r>
              <a:rPr dirty="0" sz="2200" spc="-5">
                <a:solidFill>
                  <a:srgbClr val="FFFFFF"/>
                </a:solidFill>
                <a:latin typeface="Calibri"/>
                <a:cs typeface="Calibri"/>
              </a:rPr>
              <a:t>Consortium in </a:t>
            </a:r>
            <a:r>
              <a:rPr dirty="0" sz="2200" spc="-10">
                <a:solidFill>
                  <a:srgbClr val="FFFFFF"/>
                </a:solidFill>
                <a:latin typeface="Calibri"/>
                <a:cs typeface="Calibri"/>
              </a:rPr>
              <a:t>Greenwood, </a:t>
            </a:r>
            <a:r>
              <a:rPr dirty="0" sz="2200" spc="-5">
                <a:solidFill>
                  <a:srgbClr val="FFFFFF"/>
                </a:solidFill>
                <a:latin typeface="Calibri"/>
                <a:cs typeface="Calibri"/>
              </a:rPr>
              <a:t>and Old English  Consortium.)</a:t>
            </a:r>
            <a:endParaRPr sz="2200">
              <a:latin typeface="Calibri"/>
              <a:cs typeface="Calibri"/>
            </a:endParaRPr>
          </a:p>
          <a:p>
            <a:pPr algn="just" marL="355600" marR="61594" indent="-342900">
              <a:lnSpc>
                <a:spcPct val="100000"/>
              </a:lnSpc>
              <a:spcBef>
                <a:spcPts val="805"/>
              </a:spcBef>
              <a:buFont typeface="Wingdings"/>
              <a:buChar char=""/>
              <a:tabLst>
                <a:tab pos="355600" algn="l"/>
              </a:tabLst>
            </a:pPr>
            <a:r>
              <a:rPr dirty="0" sz="2200" spc="-5">
                <a:solidFill>
                  <a:srgbClr val="FFFFFF"/>
                </a:solidFill>
                <a:latin typeface="Calibri"/>
                <a:cs typeface="Calibri"/>
              </a:rPr>
              <a:t>Lack </a:t>
            </a:r>
            <a:r>
              <a:rPr dirty="0" sz="220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2200" spc="-10">
                <a:solidFill>
                  <a:srgbClr val="FFFFFF"/>
                </a:solidFill>
                <a:latin typeface="Calibri"/>
                <a:cs typeface="Calibri"/>
              </a:rPr>
              <a:t>consistency </a:t>
            </a:r>
            <a:r>
              <a:rPr dirty="0" sz="2200" spc="-5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dirty="0" sz="2200" spc="-1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2200" spc="-15" b="1">
                <a:solidFill>
                  <a:srgbClr val="FFFFFF"/>
                </a:solidFill>
                <a:latin typeface="Calibri"/>
                <a:cs typeface="Calibri"/>
              </a:rPr>
              <a:t>evaluation </a:t>
            </a:r>
            <a:r>
              <a:rPr dirty="0" sz="2200" spc="-5" b="1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2200" spc="-15" b="1">
                <a:solidFill>
                  <a:srgbClr val="FFFFFF"/>
                </a:solidFill>
                <a:latin typeface="Calibri"/>
                <a:cs typeface="Calibri"/>
              </a:rPr>
              <a:t>superintendents </a:t>
            </a:r>
            <a:r>
              <a:rPr dirty="0" sz="2200" spc="-5">
                <a:solidFill>
                  <a:srgbClr val="FFFFFF"/>
                </a:solidFill>
                <a:latin typeface="Calibri"/>
                <a:cs typeface="Calibri"/>
              </a:rPr>
              <a:t>although  </a:t>
            </a:r>
            <a:r>
              <a:rPr dirty="0" sz="2200" spc="-10">
                <a:solidFill>
                  <a:srgbClr val="FFFFFF"/>
                </a:solidFill>
                <a:latin typeface="Calibri"/>
                <a:cs typeface="Calibri"/>
              </a:rPr>
              <a:t>there </a:t>
            </a:r>
            <a:r>
              <a:rPr dirty="0" sz="2200" spc="-5">
                <a:solidFill>
                  <a:srgbClr val="FFFFFF"/>
                </a:solidFill>
                <a:latin typeface="Calibri"/>
                <a:cs typeface="Calibri"/>
              </a:rPr>
              <a:t>is a </a:t>
            </a:r>
            <a:r>
              <a:rPr dirty="0" sz="2200" spc="-10">
                <a:solidFill>
                  <a:srgbClr val="FFFFFF"/>
                </a:solidFill>
                <a:latin typeface="Calibri"/>
                <a:cs typeface="Calibri"/>
              </a:rPr>
              <a:t>best </a:t>
            </a:r>
            <a:r>
              <a:rPr dirty="0" sz="2200" spc="-15">
                <a:solidFill>
                  <a:srgbClr val="FFFFFF"/>
                </a:solidFill>
                <a:latin typeface="Calibri"/>
                <a:cs typeface="Calibri"/>
              </a:rPr>
              <a:t>practice </a:t>
            </a:r>
            <a:r>
              <a:rPr dirty="0" sz="2200" spc="-5">
                <a:solidFill>
                  <a:srgbClr val="FFFFFF"/>
                </a:solidFill>
                <a:latin typeface="Calibri"/>
                <a:cs typeface="Calibri"/>
              </a:rPr>
              <a:t>model </a:t>
            </a:r>
            <a:r>
              <a:rPr dirty="0" sz="2200" spc="-20">
                <a:solidFill>
                  <a:srgbClr val="FFFFFF"/>
                </a:solidFill>
                <a:latin typeface="Calibri"/>
                <a:cs typeface="Calibri"/>
              </a:rPr>
              <a:t>offered </a:t>
            </a:r>
            <a:r>
              <a:rPr dirty="0" sz="2200" spc="-10">
                <a:solidFill>
                  <a:srgbClr val="FFFFFF"/>
                </a:solidFill>
                <a:latin typeface="Calibri"/>
                <a:cs typeface="Calibri"/>
              </a:rPr>
              <a:t>by the </a:t>
            </a:r>
            <a:r>
              <a:rPr dirty="0" sz="2200" spc="-5">
                <a:solidFill>
                  <a:srgbClr val="FFFFFF"/>
                </a:solidFill>
                <a:latin typeface="Calibri"/>
                <a:cs typeface="Calibri"/>
              </a:rPr>
              <a:t>South </a:t>
            </a:r>
            <a:r>
              <a:rPr dirty="0" sz="2200" spc="-10">
                <a:solidFill>
                  <a:srgbClr val="FFFFFF"/>
                </a:solidFill>
                <a:latin typeface="Calibri"/>
                <a:cs typeface="Calibri"/>
              </a:rPr>
              <a:t>Carolina </a:t>
            </a:r>
            <a:r>
              <a:rPr dirty="0" sz="2200" spc="-5">
                <a:solidFill>
                  <a:srgbClr val="FFFFFF"/>
                </a:solidFill>
                <a:latin typeface="Calibri"/>
                <a:cs typeface="Calibri"/>
              </a:rPr>
              <a:t>School  Boards’ Association </a:t>
            </a:r>
            <a:r>
              <a:rPr dirty="0" sz="2200" spc="-10">
                <a:solidFill>
                  <a:srgbClr val="FFFFFF"/>
                </a:solidFill>
                <a:latin typeface="Calibri"/>
                <a:cs typeface="Calibri"/>
              </a:rPr>
              <a:t>(SCSBA) </a:t>
            </a:r>
            <a:r>
              <a:rPr dirty="0" sz="2200" spc="-5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  <p:transition spd="fast">
    <p:split orient="horz" dir="in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8146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3600" spc="-5"/>
              <a:t>District </a:t>
            </a:r>
            <a:r>
              <a:rPr dirty="0" sz="3600" spc="-20"/>
              <a:t>Organization </a:t>
            </a:r>
            <a:r>
              <a:rPr dirty="0" sz="3600" spc="-5"/>
              <a:t>and</a:t>
            </a:r>
            <a:r>
              <a:rPr dirty="0" sz="3600" spc="30"/>
              <a:t> </a:t>
            </a:r>
            <a:r>
              <a:rPr dirty="0" sz="3600" spc="-15"/>
              <a:t>Management</a:t>
            </a:r>
            <a:endParaRPr sz="3600"/>
          </a:p>
          <a:p>
            <a:pPr algn="ctr">
              <a:lnSpc>
                <a:spcPct val="100000"/>
              </a:lnSpc>
              <a:spcBef>
                <a:spcPts val="70"/>
              </a:spcBef>
            </a:pPr>
            <a:r>
              <a:rPr dirty="0" sz="2400" spc="-5" b="0">
                <a:latin typeface="Calibri"/>
                <a:cs typeface="Calibri"/>
              </a:rPr>
              <a:t>(SELECTED </a:t>
            </a:r>
            <a:r>
              <a:rPr dirty="0" sz="2400" spc="-15" b="0">
                <a:latin typeface="Calibri"/>
                <a:cs typeface="Calibri"/>
              </a:rPr>
              <a:t>GLOBAL </a:t>
            </a:r>
            <a:r>
              <a:rPr dirty="0" sz="2400" spc="-5" b="0">
                <a:latin typeface="Calibri"/>
                <a:cs typeface="Calibri"/>
              </a:rPr>
              <a:t>FINDINGS/FUTURE</a:t>
            </a:r>
            <a:r>
              <a:rPr dirty="0" sz="2400" spc="-35" b="0">
                <a:latin typeface="Calibri"/>
                <a:cs typeface="Calibri"/>
              </a:rPr>
              <a:t> </a:t>
            </a:r>
            <a:r>
              <a:rPr dirty="0" sz="2400" spc="-20" b="0">
                <a:latin typeface="Calibri"/>
                <a:cs typeface="Calibri"/>
              </a:rPr>
              <a:t>CONSIDERATION)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8440" y="6431978"/>
            <a:ext cx="128270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 sz="1200">
                <a:solidFill>
                  <a:srgbClr val="FFFFFF"/>
                </a:solidFill>
                <a:latin typeface="Calibri"/>
                <a:cs typeface="Calibri"/>
              </a:rPr>
              <a:t>8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13408"/>
            <a:ext cx="8048625" cy="3937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77470" indent="-342900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355600" algn="l"/>
                <a:tab pos="6343015" algn="l"/>
              </a:tabLst>
            </a:pP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role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cost-effectiveness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county boards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education 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needs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reviewed/studied at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2400" spc="12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local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level.	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(ie., the 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county board that oversees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multiple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Clarendon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districts  called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Clarendon Board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Education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Anderson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&amp; 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Dillon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Boards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Education)</a:t>
            </a:r>
            <a:endParaRPr sz="2400">
              <a:latin typeface="Calibri"/>
              <a:cs typeface="Calibri"/>
            </a:endParaRPr>
          </a:p>
          <a:p>
            <a:pPr marL="355600" marR="69850" indent="-342900">
              <a:lnSpc>
                <a:spcPct val="100000"/>
              </a:lnSpc>
              <a:spcBef>
                <a:spcPts val="1005"/>
              </a:spcBef>
              <a:buFont typeface="Wingdings"/>
              <a:buChar char=""/>
              <a:tabLst>
                <a:tab pos="355600" algn="l"/>
                <a:tab pos="2575560" algn="l"/>
              </a:tabLst>
            </a:pP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There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is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inconsistency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in the 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monthly stipend </a:t>
            </a: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school  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board</a:t>
            </a: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members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.	No </a:t>
            </a:r>
            <a:r>
              <a:rPr dirty="0" sz="2400" spc="-20">
                <a:solidFill>
                  <a:srgbClr val="FFFFFF"/>
                </a:solidFill>
                <a:latin typeface="Calibri"/>
                <a:cs typeface="Calibri"/>
              </a:rPr>
              <a:t>pay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up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$600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month;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more </a:t>
            </a:r>
            <a:r>
              <a:rPr dirty="0" sz="2400" spc="-2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board  chairs</a:t>
            </a:r>
            <a:endParaRPr sz="24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994"/>
              </a:spcBef>
              <a:buFont typeface="Wingdings"/>
              <a:buChar char=""/>
              <a:tabLst>
                <a:tab pos="355600" algn="l"/>
              </a:tabLst>
            </a:pP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Stronger training </a:t>
            </a: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Board 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members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is needed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particularly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in 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understanding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their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roles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dirty="0" sz="2400" spc="-4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policymakers.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  <p:transition spd="fast">
    <p:split orient="horz" dir="in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Ritchie</dc:creator>
  <dc:title>Presentation for the South Carolina Oversight committee School District efficiency</dc:title>
  <dcterms:created xsi:type="dcterms:W3CDTF">2018-09-17T20:08:09Z</dcterms:created>
  <dcterms:modified xsi:type="dcterms:W3CDTF">2018-09-17T20:08:09Z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2015-06-08T00:00:00Z</vt:filetime>
  </property>
  <property fmtid="{D5CDD505-2E9C-101B-9397-08002B2CF9AE}" pid="3" name="Creator">
    <vt:lpwstr>Acrobat PDFMaker 15 for PowerPoint</vt:lpwstr>
  </property>
  <property fmtid="{D5CDD505-2E9C-101B-9397-08002B2CF9AE}" pid="4" name="LastSaved">
    <vt:filetime>2018-09-17T00:00:00Z</vt:filetime>
  </property>
</Properties>
</file>