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802" y="191834"/>
            <a:ext cx="7482395" cy="124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53349"/>
            <a:ext cx="8072119" cy="4180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039" y="6600253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e.virginia.gov/school_finance/efficiency_reviews/index.shtml" TargetMode="External"/><Relationship Id="rId3" Type="http://schemas.openxmlformats.org/officeDocument/2006/relationships/hyperlink" Target="http://www.lbb.state.tx.us/TeamPage.aspx?Team=SchoolPerfRev" TargetMode="External"/><Relationship Id="rId4" Type="http://schemas.openxmlformats.org/officeDocument/2006/relationships/hyperlink" Target="http://www.governor.wv.gov/Pages/Search.aspx?q=efficiency" TargetMode="External"/><Relationship Id="rId5" Type="http://schemas.openxmlformats.org/officeDocument/2006/relationships/hyperlink" Target="http://portal.sao.wa.gov/ReportSearch/Home/ViewReportFile?arn=1000004&amp;amp;isFindin" TargetMode="External"/><Relationship Id="rId6" Type="http://schemas.openxmlformats.org/officeDocument/2006/relationships/hyperlink" Target="http://www.ok.gov/oeqa/Oklahoma_School_Performance_Review/" TargetMode="External"/><Relationship Id="rId7" Type="http://schemas.openxmlformats.org/officeDocument/2006/relationships/image" Target="../media/image14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idwell@grantmaster.org" TargetMode="External"/><Relationship Id="rId3" Type="http://schemas.openxmlformats.org/officeDocument/2006/relationships/hyperlink" Target="mailto:jjcandassociates@gmail.com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1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0214" y="430942"/>
            <a:ext cx="672401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43025" marR="5080" indent="-133096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Presentation </a:t>
            </a:r>
            <a:r>
              <a:rPr dirty="0" sz="3600" spc="-25"/>
              <a:t>for </a:t>
            </a:r>
            <a:r>
              <a:rPr dirty="0" sz="3600"/>
              <a:t>the </a:t>
            </a:r>
            <a:r>
              <a:rPr dirty="0" sz="3600" spc="-5"/>
              <a:t>South </a:t>
            </a:r>
            <a:r>
              <a:rPr dirty="0" sz="3600" spc="-10"/>
              <a:t>Carolina  </a:t>
            </a:r>
            <a:r>
              <a:rPr dirty="0" sz="3600" spc="-15"/>
              <a:t>Oversight</a:t>
            </a:r>
            <a:r>
              <a:rPr dirty="0" sz="3600" spc="5"/>
              <a:t> </a:t>
            </a:r>
            <a:r>
              <a:rPr dirty="0" sz="3600" spc="-15"/>
              <a:t>Committee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69954"/>
            <a:ext cx="6873875" cy="3423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967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School District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Efficiency </a:t>
            </a:r>
            <a:r>
              <a:rPr dirty="0" sz="3000" spc="-20" b="1">
                <a:solidFill>
                  <a:srgbClr val="FFFFFF"/>
                </a:solidFill>
                <a:latin typeface="Calibri"/>
                <a:cs typeface="Calibri"/>
              </a:rPr>
              <a:t>Reviews 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Proviso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1.95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2014-15</a:t>
            </a:r>
            <a:r>
              <a:rPr dirty="0" sz="30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General 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Appropriations</a:t>
            </a:r>
            <a:r>
              <a:rPr dirty="0" sz="30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dirty="0" sz="3000" spc="-4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Barnwell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19 – 744</a:t>
            </a:r>
            <a:r>
              <a:rPr dirty="0" sz="30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000" spc="-4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Clarendon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1 – 807</a:t>
            </a:r>
            <a:r>
              <a:rPr dirty="0" sz="30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000" spc="-4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Dorchester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2 – 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25,000</a:t>
            </a:r>
            <a:r>
              <a:rPr dirty="0" sz="30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000" spc="-4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Lexington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3,438</a:t>
            </a:r>
            <a:r>
              <a:rPr dirty="0" sz="30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6834" y="5377788"/>
            <a:ext cx="402717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June 8,</a:t>
            </a:r>
            <a:r>
              <a:rPr dirty="0" sz="2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2015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Presented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by Tidwell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Associates,</a:t>
            </a:r>
            <a:r>
              <a:rPr dirty="0" sz="20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Inc.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762000"/>
            <a:ext cx="1474469" cy="1097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0800" y="6096000"/>
            <a:ext cx="4114799" cy="533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8440" y="6431978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District </a:t>
            </a:r>
            <a:r>
              <a:rPr dirty="0" sz="3600" spc="-20"/>
              <a:t>Organization </a:t>
            </a:r>
            <a:r>
              <a:rPr dirty="0" sz="3600" spc="-5"/>
              <a:t>and</a:t>
            </a:r>
            <a:r>
              <a:rPr dirty="0" sz="3600" spc="30"/>
              <a:t> </a:t>
            </a:r>
            <a:r>
              <a:rPr dirty="0" sz="3600" spc="-15"/>
              <a:t>Management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35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8033384" cy="268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5852795" algn="l"/>
                <a:tab pos="6405245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collects districts’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strategic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plans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prior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 receiving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student testing</a:t>
            </a:r>
            <a:r>
              <a:rPr dirty="0" sz="24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(PASS).	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Plans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are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typically based on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dirty="0" sz="24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needs.	Plans should be 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submitted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10" i="1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had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opportunity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study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current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test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scores.</a:t>
            </a:r>
            <a:endParaRPr sz="2400">
              <a:latin typeface="Calibri"/>
              <a:cs typeface="Calibri"/>
            </a:endParaRPr>
          </a:p>
          <a:p>
            <a:pPr marL="355600" marR="909319" indent="-342900">
              <a:lnSpc>
                <a:spcPct val="100000"/>
              </a:lnSpc>
              <a:spcBef>
                <a:spcPts val="8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report that there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expectations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districts’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Response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Intervention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(RtI)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5886" y="347281"/>
            <a:ext cx="43510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Financial</a:t>
            </a:r>
            <a:r>
              <a:rPr dirty="0" sz="3600" spc="-15"/>
              <a:t> Management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905065"/>
            <a:ext cx="8023859" cy="4314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(SELECTED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FINDINGS/FUTURE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All of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4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could use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independent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review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insurance</a:t>
            </a:r>
            <a:r>
              <a:rPr dirty="0" sz="2800" spc="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coverage.</a:t>
            </a:r>
            <a:endParaRPr sz="2800">
              <a:latin typeface="Calibri"/>
              <a:cs typeface="Calibri"/>
            </a:endParaRPr>
          </a:p>
          <a:p>
            <a:pPr marL="355600" marR="229870" indent="-342900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2 of the 4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taking full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advantage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8%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borrowing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capacity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fund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capital  improvements.</a:t>
            </a:r>
            <a:endParaRPr sz="2800">
              <a:latin typeface="Calibri"/>
              <a:cs typeface="Calibri"/>
            </a:endParaRPr>
          </a:p>
          <a:p>
            <a:pPr marL="355600" marR="889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There is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 need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to study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Medicaid 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reimbursements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fiscal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year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opportunities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increase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amounts</a:t>
            </a:r>
            <a:r>
              <a:rPr dirty="0" sz="28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received.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0" y="4737785"/>
            <a:ext cx="1666976" cy="2120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Human</a:t>
            </a:r>
            <a:r>
              <a:rPr dirty="0" sz="3600" spc="10"/>
              <a:t> </a:t>
            </a:r>
            <a:r>
              <a:rPr dirty="0" sz="3600" spc="-15"/>
              <a:t>Resources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50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456"/>
            <a:ext cx="7991475" cy="441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marR="35560" indent="-342265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should consider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incorporating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professional training 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opportunities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Center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Educator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Recruitment,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Retention,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Advancement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(CERRA)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both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non-instructional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personnel. 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Small districts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benefit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timely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Family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Medical 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Leave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Act (FMLA) and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Affordable Care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Act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(ACA)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current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technology  trends in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software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0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instruction.</a:t>
            </a:r>
            <a:endParaRPr sz="2000">
              <a:latin typeface="Calibri"/>
              <a:cs typeface="Calibri"/>
            </a:endParaRPr>
          </a:p>
          <a:p>
            <a:pPr marL="355600" marR="219075" indent="-342900">
              <a:lnSpc>
                <a:spcPct val="100000"/>
              </a:lnSpc>
              <a:spcBef>
                <a:spcPts val="47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Extend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mentorship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 additional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year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teachers.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dirty="0" sz="2000" spc="-25">
                <a:solidFill>
                  <a:srgbClr val="FFFFFF"/>
                </a:solidFill>
                <a:latin typeface="Calibri"/>
                <a:cs typeface="Calibri"/>
              </a:rPr>
              <a:t>key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years for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retaining talent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2-5;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support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in those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still 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developing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years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provided.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Implement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formal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strategic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succession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. Districts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prepared 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expiration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000" spc="-30">
                <a:solidFill>
                  <a:srgbClr val="FFFFFF"/>
                </a:solidFill>
                <a:latin typeface="Calibri"/>
                <a:cs typeface="Calibri"/>
              </a:rPr>
              <a:t>Teacher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Employee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Retention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Incentive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(TERI) 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June 30, 2018 and the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impending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retirement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of baby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boomers.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Formal  succession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planning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will help districts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to retain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identify  leadership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gaps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in their</a:t>
            </a:r>
            <a:r>
              <a:rPr dirty="0" sz="20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districts.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0" y="5867400"/>
            <a:ext cx="1066800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907" y="461581"/>
            <a:ext cx="73317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 b="0">
                <a:latin typeface="Calibri"/>
                <a:cs typeface="Calibri"/>
              </a:rPr>
              <a:t>Facilities </a:t>
            </a:r>
            <a:r>
              <a:rPr dirty="0" sz="4400" b="0">
                <a:latin typeface="Calibri"/>
                <a:cs typeface="Calibri"/>
              </a:rPr>
              <a:t>&amp; </a:t>
            </a:r>
            <a:r>
              <a:rPr dirty="0" sz="4400" spc="-10" b="0">
                <a:latin typeface="Calibri"/>
                <a:cs typeface="Calibri"/>
              </a:rPr>
              <a:t>Energy</a:t>
            </a:r>
            <a:r>
              <a:rPr dirty="0" sz="4400" spc="-50" b="0">
                <a:latin typeface="Calibri"/>
                <a:cs typeface="Calibri"/>
              </a:rPr>
              <a:t> </a:t>
            </a:r>
            <a:r>
              <a:rPr dirty="0" sz="4400" spc="-5" b="0">
                <a:latin typeface="Calibri"/>
                <a:cs typeface="Calibri"/>
              </a:rPr>
              <a:t>Management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1524000"/>
            <a:ext cx="7162799" cy="4495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907" y="461581"/>
            <a:ext cx="73317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 b="0">
                <a:latin typeface="Calibri"/>
                <a:cs typeface="Calibri"/>
              </a:rPr>
              <a:t>Facilities </a:t>
            </a:r>
            <a:r>
              <a:rPr dirty="0" sz="4400" b="0">
                <a:latin typeface="Calibri"/>
                <a:cs typeface="Calibri"/>
              </a:rPr>
              <a:t>&amp; </a:t>
            </a:r>
            <a:r>
              <a:rPr dirty="0" sz="4400" spc="-10" b="0">
                <a:latin typeface="Calibri"/>
                <a:cs typeface="Calibri"/>
              </a:rPr>
              <a:t>Energy</a:t>
            </a:r>
            <a:r>
              <a:rPr dirty="0" sz="4400" spc="-50" b="0">
                <a:latin typeface="Calibri"/>
                <a:cs typeface="Calibri"/>
              </a:rPr>
              <a:t> </a:t>
            </a:r>
            <a:r>
              <a:rPr dirty="0" sz="4400" spc="-5" b="0">
                <a:latin typeface="Calibri"/>
                <a:cs typeface="Calibri"/>
              </a:rPr>
              <a:t>Management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1524000"/>
            <a:ext cx="7391399" cy="4648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907" y="461581"/>
            <a:ext cx="73317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 b="0">
                <a:latin typeface="Calibri"/>
                <a:cs typeface="Calibri"/>
              </a:rPr>
              <a:t>Facilities </a:t>
            </a:r>
            <a:r>
              <a:rPr dirty="0" sz="4400" b="0">
                <a:latin typeface="Calibri"/>
                <a:cs typeface="Calibri"/>
              </a:rPr>
              <a:t>&amp; </a:t>
            </a:r>
            <a:r>
              <a:rPr dirty="0" sz="4400" spc="-10" b="0">
                <a:latin typeface="Calibri"/>
                <a:cs typeface="Calibri"/>
              </a:rPr>
              <a:t>Energy</a:t>
            </a:r>
            <a:r>
              <a:rPr dirty="0" sz="4400" spc="-50" b="0">
                <a:latin typeface="Calibri"/>
                <a:cs typeface="Calibri"/>
              </a:rPr>
              <a:t> </a:t>
            </a:r>
            <a:r>
              <a:rPr dirty="0" sz="4400" spc="-5" b="0">
                <a:latin typeface="Calibri"/>
                <a:cs typeface="Calibri"/>
              </a:rPr>
              <a:t>Management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12" y="1295400"/>
            <a:ext cx="4724387" cy="5273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907" y="461581"/>
            <a:ext cx="73317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 b="0">
                <a:latin typeface="Calibri"/>
                <a:cs typeface="Calibri"/>
              </a:rPr>
              <a:t>Facilities </a:t>
            </a:r>
            <a:r>
              <a:rPr dirty="0" sz="4400" b="0">
                <a:latin typeface="Calibri"/>
                <a:cs typeface="Calibri"/>
              </a:rPr>
              <a:t>&amp; </a:t>
            </a:r>
            <a:r>
              <a:rPr dirty="0" sz="4400" spc="-10" b="0">
                <a:latin typeface="Calibri"/>
                <a:cs typeface="Calibri"/>
              </a:rPr>
              <a:t>Energy</a:t>
            </a:r>
            <a:r>
              <a:rPr dirty="0" sz="4400" spc="-50" b="0">
                <a:latin typeface="Calibri"/>
                <a:cs typeface="Calibri"/>
              </a:rPr>
              <a:t> </a:t>
            </a:r>
            <a:r>
              <a:rPr dirty="0" sz="4400" spc="-5" b="0">
                <a:latin typeface="Calibri"/>
                <a:cs typeface="Calibri"/>
              </a:rPr>
              <a:t>Management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812" y="1295400"/>
            <a:ext cx="6095986" cy="5105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Facilities </a:t>
            </a:r>
            <a:r>
              <a:rPr dirty="0" sz="3600"/>
              <a:t>&amp; </a:t>
            </a:r>
            <a:r>
              <a:rPr dirty="0" sz="3600" spc="-10"/>
              <a:t>Energy</a:t>
            </a:r>
            <a:r>
              <a:rPr dirty="0" sz="3600" spc="-40"/>
              <a:t> </a:t>
            </a:r>
            <a:r>
              <a:rPr dirty="0" sz="3600" spc="-15"/>
              <a:t>Management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50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7899400" cy="3829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3815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Three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do not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five-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year master 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marR="67310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45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do not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knowledge  required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determine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energy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conservation and efficiency  measures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perform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preventative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maintenance on  the 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HVAC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equipment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reduce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excessive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energy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use and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costly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equipment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failures.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45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do not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calculate current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projected enrollment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capacity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utilization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rates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by school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grade-levels.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9000" y="5257800"/>
            <a:ext cx="1571624" cy="1463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Facilities </a:t>
            </a:r>
            <a:r>
              <a:rPr dirty="0" sz="3600"/>
              <a:t>&amp; </a:t>
            </a:r>
            <a:r>
              <a:rPr dirty="0" sz="3600" spc="-10"/>
              <a:t>Energy</a:t>
            </a:r>
            <a:r>
              <a:rPr dirty="0" sz="3600" spc="-40"/>
              <a:t> </a:t>
            </a:r>
            <a:r>
              <a:rPr dirty="0" sz="3600" spc="-15"/>
              <a:t>Management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50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8057515" cy="4561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7630159" algn="l"/>
              </a:tabLst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Three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had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extended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warranty contract 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with HARRIS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Integrated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Solutions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maintain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support 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bu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	the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contract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provided low-cost/free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services HARRIS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available 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energy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conservation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efficiency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measures.</a:t>
            </a:r>
            <a:endParaRPr sz="2400">
              <a:latin typeface="Calibri"/>
              <a:cs typeface="Calibri"/>
            </a:endParaRPr>
          </a:p>
          <a:p>
            <a:pPr marL="355600" marR="488315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  <a:tab pos="3432175" algn="l"/>
              </a:tabLst>
            </a:pPr>
            <a:r>
              <a:rPr dirty="0" sz="2400" spc="-45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4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four</a:t>
            </a:r>
            <a:r>
              <a:rPr dirty="0" sz="24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	had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large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backlog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deferred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maintenance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resulting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excessive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energy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use,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frequent  repairs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aging 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HVAC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equipment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reoccurring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roofing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leaks.</a:t>
            </a:r>
            <a:endParaRPr sz="2400">
              <a:latin typeface="Calibri"/>
              <a:cs typeface="Calibri"/>
            </a:endParaRPr>
          </a:p>
          <a:p>
            <a:pPr marL="355600" marR="612140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Reportedly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slow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response time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Office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School  Facilities (OSF)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Department of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is 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delaying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construction.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25"/>
              <a:t>Transportation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50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8030845" cy="3829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3081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717550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The training,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staffing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facility requirements</a:t>
            </a:r>
            <a:r>
              <a:rPr dirty="0" sz="2400" spc="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have	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safe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transportation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program are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not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synonymous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school districts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less than 800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marR="434340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School districts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not taking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advantage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programs 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offer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reduced pricing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competitively procuring vehicle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maintenance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repair,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inspection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services;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instead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are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supporting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local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vehicle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services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businesses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services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often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much higher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prices.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5181600"/>
            <a:ext cx="2076449" cy="147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07795"/>
            <a:ext cx="7908290" cy="478028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459"/>
              </a:spcBef>
              <a:buClr>
                <a:srgbClr val="FFFFFF"/>
              </a:buClr>
              <a:buFont typeface="Calibri"/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4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3000" spc="-45" b="1">
                <a:solidFill>
                  <a:srgbClr val="FFFFFF"/>
                </a:solidFill>
                <a:latin typeface="Calibri"/>
                <a:cs typeface="Calibri"/>
              </a:rPr>
              <a:t>RESENTATION</a:t>
            </a:r>
            <a:r>
              <a:rPr dirty="0" sz="30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OVERVIEW</a:t>
            </a:r>
            <a:endParaRPr sz="3000">
              <a:latin typeface="Calibri"/>
              <a:cs typeface="Calibri"/>
            </a:endParaRPr>
          </a:p>
          <a:p>
            <a:pPr marL="584200" marR="5080" indent="-571500">
              <a:lnSpc>
                <a:spcPts val="3240"/>
              </a:lnSpc>
              <a:spcBef>
                <a:spcPts val="76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OVERVIEW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OF TIDWELL AND </a:t>
            </a:r>
            <a:r>
              <a:rPr dirty="0" sz="3000" spc="-30" b="1">
                <a:solidFill>
                  <a:srgbClr val="FFFFFF"/>
                </a:solidFill>
                <a:latin typeface="Calibri"/>
                <a:cs typeface="Calibri"/>
              </a:rPr>
              <a:t>ASSOCIATES</a:t>
            </a:r>
            <a:r>
              <a:rPr dirty="0" sz="3000" spc="-1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endParaRPr sz="30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1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OVERVIEW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dirty="0" sz="30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METHODOLOGY</a:t>
            </a:r>
            <a:endParaRPr sz="3000">
              <a:latin typeface="Calibri"/>
              <a:cs typeface="Calibri"/>
            </a:endParaRPr>
          </a:p>
          <a:p>
            <a:pPr marL="584200" marR="2680970" indent="-571500">
              <a:lnSpc>
                <a:spcPts val="3240"/>
              </a:lnSpc>
              <a:spcBef>
                <a:spcPts val="76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DISTRICT </a:t>
            </a:r>
            <a:r>
              <a:rPr dirty="0" sz="3000" spc="-30" b="1">
                <a:solidFill>
                  <a:srgbClr val="FFFFFF"/>
                </a:solidFill>
                <a:latin typeface="Calibri"/>
                <a:cs typeface="Calibri"/>
              </a:rPr>
              <a:t>COMMENDATIONS/  RECOMMENDATIONS</a:t>
            </a:r>
            <a:endParaRPr sz="30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1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FISCAL </a:t>
            </a:r>
            <a:r>
              <a:rPr dirty="0" sz="3000" spc="-40" b="1">
                <a:solidFill>
                  <a:srgbClr val="FFFFFF"/>
                </a:solidFill>
                <a:latin typeface="Calibri"/>
                <a:cs typeface="Calibri"/>
              </a:rPr>
              <a:t>IMPACTS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3000" spc="-25" b="1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 DISTRICT</a:t>
            </a:r>
            <a:endParaRPr sz="30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6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ISSUES FOUND </a:t>
            </a:r>
            <a:r>
              <a:rPr dirty="0" sz="3000" spc="-15" b="1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dirty="0" sz="30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DISTRICTS</a:t>
            </a:r>
            <a:endParaRPr sz="3000">
              <a:latin typeface="Calibri"/>
              <a:cs typeface="Calibri"/>
            </a:endParaRPr>
          </a:p>
          <a:p>
            <a:pPr marL="584200" marR="670560" indent="-571500">
              <a:lnSpc>
                <a:spcPts val="3240"/>
              </a:lnSpc>
              <a:spcBef>
                <a:spcPts val="765"/>
              </a:spcBef>
              <a:buAutoNum type="romanUcPeriod"/>
              <a:tabLst>
                <a:tab pos="584200" algn="l"/>
              </a:tabLst>
            </a:pP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SUGGESTED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NEXT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STEPS FOR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ADDITIONAL  REVIEWS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440" y="6431978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886" y="347281"/>
            <a:ext cx="28270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75"/>
              <a:t>T</a:t>
            </a:r>
            <a:r>
              <a:rPr dirty="0" sz="3600" spc="-80"/>
              <a:t>r</a:t>
            </a:r>
            <a:r>
              <a:rPr dirty="0" sz="3600" spc="-5"/>
              <a:t>a</a:t>
            </a:r>
            <a:r>
              <a:rPr dirty="0" sz="3600"/>
              <a:t>n</a:t>
            </a:r>
            <a:r>
              <a:rPr dirty="0" sz="3600" spc="5"/>
              <a:t>s</a:t>
            </a:r>
            <a:r>
              <a:rPr dirty="0" sz="3600"/>
              <a:t>p</a:t>
            </a:r>
            <a:r>
              <a:rPr dirty="0" sz="3600" spc="-5"/>
              <a:t>o</a:t>
            </a:r>
            <a:r>
              <a:rPr dirty="0" sz="3600"/>
              <a:t>r</a:t>
            </a:r>
            <a:r>
              <a:rPr dirty="0" sz="3600" spc="-40"/>
              <a:t>ta</a:t>
            </a:r>
            <a:r>
              <a:rPr dirty="0" sz="3600"/>
              <a:t>ti</a:t>
            </a:r>
            <a:r>
              <a:rPr dirty="0" sz="3600" spc="-5"/>
              <a:t>o</a:t>
            </a:r>
            <a:r>
              <a:rPr dirty="0" sz="3600"/>
              <a:t>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905065"/>
            <a:ext cx="7788275" cy="4742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(SELECTED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FINDINGS/FUTURE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354965" marR="513080" indent="-34226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Small districts, less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than 40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buses, should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utilize 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technical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assistance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offered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 SDE Office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Transportation.</a:t>
            </a:r>
            <a:endParaRPr sz="2800">
              <a:latin typeface="Calibri"/>
              <a:cs typeface="Calibri"/>
            </a:endParaRPr>
          </a:p>
          <a:p>
            <a:pPr marL="355600" marR="1308735" indent="-342900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do not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manage their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vehicle 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preventive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maintenance</a:t>
            </a:r>
            <a:r>
              <a:rPr dirty="0" sz="28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35">
                <a:solidFill>
                  <a:srgbClr val="FFFFFF"/>
                </a:solidFill>
                <a:latin typeface="Calibri"/>
                <a:cs typeface="Calibri"/>
              </a:rPr>
              <a:t>effectively.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contracting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transportation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services 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always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retain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 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expertise  to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constantly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monitor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contract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compliance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</a:t>
            </a:r>
            <a:r>
              <a:rPr dirty="0" sz="28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needs.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0" y="5334000"/>
            <a:ext cx="2000249" cy="1318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1518" y="347281"/>
            <a:ext cx="26193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Food</a:t>
            </a:r>
            <a:r>
              <a:rPr dirty="0" sz="3600" spc="-45"/>
              <a:t> </a:t>
            </a:r>
            <a:r>
              <a:rPr dirty="0" sz="3600"/>
              <a:t>Services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905065"/>
            <a:ext cx="8065770" cy="4229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(SELECTED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FINDINGS/FUTURE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354330" marR="16510" indent="-34163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  <a:tab pos="5339080" algn="l"/>
              </a:tabLst>
            </a:pP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South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Carolina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purchasing consortium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has been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successful in helping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secure quality 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food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products at</a:t>
            </a:r>
            <a:r>
              <a:rPr dirty="0" sz="28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reasonable</a:t>
            </a:r>
            <a:r>
              <a:rPr dirty="0" sz="28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cost.	</a:t>
            </a:r>
            <a:r>
              <a:rPr dirty="0" sz="2800" spc="-45">
                <a:solidFill>
                  <a:srgbClr val="FFFFFF"/>
                </a:solidFill>
                <a:latin typeface="Calibri"/>
                <a:cs typeface="Calibri"/>
              </a:rPr>
              <a:t>However,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all of the 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can benefit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assistance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with menu 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development.</a:t>
            </a:r>
            <a:endParaRPr sz="280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Font typeface="Wingdings"/>
              <a:buChar char=""/>
              <a:tabLst>
                <a:tab pos="355600" algn="l"/>
                <a:tab pos="5455285" algn="l"/>
              </a:tabLst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Smaller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demonstrated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difficulty in securing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making use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menu</a:t>
            </a:r>
            <a:r>
              <a:rPr dirty="0" sz="28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analysis,</a:t>
            </a:r>
            <a:r>
              <a:rPr dirty="0" sz="28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&amp;	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inventory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point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sales</a:t>
            </a:r>
            <a:r>
              <a:rPr dirty="0" sz="28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software.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4800600"/>
            <a:ext cx="1832609" cy="1836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7286" y="347281"/>
            <a:ext cx="48075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/>
              <a:t>Technology</a:t>
            </a:r>
            <a:r>
              <a:rPr dirty="0" sz="3600" spc="-10"/>
              <a:t> </a:t>
            </a:r>
            <a:r>
              <a:rPr dirty="0" sz="3600" spc="-15"/>
              <a:t>Management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905065"/>
            <a:ext cx="7952740" cy="2864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(SELECTED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FINDINGS/FUTURE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  <a:tab pos="3226435" algn="l"/>
              </a:tabLst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maximizing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E-Rate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Federal  Program</a:t>
            </a:r>
            <a:r>
              <a:rPr dirty="0" sz="2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discounts	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provides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opportunities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schools and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libraries to obtain discounts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services 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related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delivery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Internet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networks in  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schools.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4953000"/>
            <a:ext cx="2038349" cy="1341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322" y="255842"/>
            <a:ext cx="804227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94360" marR="5080" indent="-58229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Other </a:t>
            </a:r>
            <a:r>
              <a:rPr dirty="0" sz="3600" spc="-30"/>
              <a:t>states </a:t>
            </a:r>
            <a:r>
              <a:rPr dirty="0" sz="3600" spc="-25"/>
              <a:t>have </a:t>
            </a:r>
            <a:r>
              <a:rPr dirty="0" sz="3600" spc="-5"/>
              <a:t>similar </a:t>
            </a:r>
            <a:r>
              <a:rPr dirty="0" sz="3600" spc="-20"/>
              <a:t>statewide </a:t>
            </a:r>
            <a:r>
              <a:rPr dirty="0" sz="3600" spc="-5"/>
              <a:t>school  district efficiency </a:t>
            </a:r>
            <a:r>
              <a:rPr dirty="0" sz="3600" spc="-15"/>
              <a:t>review</a:t>
            </a:r>
            <a:r>
              <a:rPr dirty="0" sz="3600" spc="-35"/>
              <a:t> </a:t>
            </a:r>
            <a:r>
              <a:rPr dirty="0" sz="3600" spc="-20"/>
              <a:t>programs…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874011"/>
            <a:ext cx="7991475" cy="4085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COMMONWEALTH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OF VIRGINIA </a:t>
            </a:r>
            <a:r>
              <a:rPr dirty="0" sz="1800" spc="-40" b="1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EFFICIENCY</a:t>
            </a:r>
            <a:r>
              <a:rPr dirty="0" sz="18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  <a:hlinkClick r:id="rId2"/>
              </a:rPr>
              <a:t>http://www.doe.virginia.gov/school_finance/efficiency_reviews/index.shtml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7034" algn="l"/>
              </a:tabLst>
            </a:pPr>
            <a:r>
              <a:rPr dirty="0" sz="180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TEXAS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LEGISLATIVE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BUDGET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BOARD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EFFICIENCY</a:t>
            </a:r>
            <a:r>
              <a:rPr dirty="0" sz="1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AUDITS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  <a:hlinkClick r:id="rId3"/>
              </a:rPr>
              <a:t>http://www.lbb.state.tx.us/TeamPage.aspx?Team=SchoolPerfRev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WEST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VIRGINIA </a:t>
            </a:r>
            <a:r>
              <a:rPr dirty="0" sz="1800" spc="-35" b="1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EFFICIENCY REVIEW</a:t>
            </a:r>
            <a:r>
              <a:rPr dirty="0" sz="1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1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  <a:hlinkClick r:id="rId4"/>
              </a:rPr>
              <a:t>http://www.governor.wv.gov/Pages/Search.aspx?q=efficiency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WASHINGTON 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AUDITOR’S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EFFICIENCY</a:t>
            </a:r>
            <a:r>
              <a:rPr dirty="0" sz="1800" spc="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AUDITS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434"/>
              </a:spcBef>
            </a:pPr>
            <a:r>
              <a:rPr dirty="0" u="heavy" sz="18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  <a:hlinkClick r:id="rId5"/>
              </a:rPr>
              <a:t>http://portal.sao.wa.gov/ReportSearch/Home/ViewReportFile?arn=1000004&amp;isFindin </a:t>
            </a:r>
            <a:r>
              <a:rPr dirty="0" sz="18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u="heavy" sz="18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g=false&amp;sp=false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OKLAHOMA SCHOOL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PERFORMANCE</a:t>
            </a:r>
            <a:r>
              <a:rPr dirty="0" sz="1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  <a:hlinkClick r:id="rId6"/>
              </a:rPr>
              <a:t>http://www.ok.gov/oeqa/Oklahoma_School_Performance_Review/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1800" y="5105400"/>
            <a:ext cx="2084070" cy="16459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split orient="horz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01140" marR="5080" indent="-148780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FUTURE </a:t>
            </a:r>
            <a:r>
              <a:rPr dirty="0" spc="-10"/>
              <a:t>EFFICIENCY REVIEW </a:t>
            </a:r>
            <a:r>
              <a:rPr dirty="0" spc="-35"/>
              <a:t>STUDY  </a:t>
            </a:r>
            <a:r>
              <a:rPr dirty="0" spc="-40"/>
              <a:t>RECOMMENDATIONS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5940" y="1651825"/>
            <a:ext cx="7914640" cy="4551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174625" indent="-342900">
              <a:lnSpc>
                <a:spcPct val="100000"/>
              </a:lnSpc>
              <a:spcBef>
                <a:spcPts val="95"/>
              </a:spcBef>
            </a:pPr>
            <a:r>
              <a:rPr dirty="0" sz="3400" spc="-9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Include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curriculum and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instruction/special 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programs</a:t>
            </a:r>
            <a:endParaRPr sz="3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3400" spc="-9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Include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food</a:t>
            </a:r>
            <a:r>
              <a:rPr dirty="0" sz="34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34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1000"/>
              </a:spcBef>
            </a:pPr>
            <a:r>
              <a:rPr dirty="0" sz="3400" spc="-17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400" spc="-175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with the SC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Department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Education  to </a:t>
            </a:r>
            <a:r>
              <a:rPr dirty="0" sz="3400" spc="-30">
                <a:solidFill>
                  <a:srgbClr val="FFFFFF"/>
                </a:solidFill>
                <a:latin typeface="Calibri"/>
                <a:cs typeface="Calibri"/>
              </a:rPr>
              <a:t>keep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In$ite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updated (most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recent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is 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2011-12)</a:t>
            </a:r>
            <a:endParaRPr sz="3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3400" spc="-175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400" spc="-175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with the SC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Department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Education 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pre-planning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onsite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visits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01140" marR="5080" indent="-148780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FUTURE </a:t>
            </a:r>
            <a:r>
              <a:rPr dirty="0" spc="-10"/>
              <a:t>EFFICIENCY REVIEW </a:t>
            </a:r>
            <a:r>
              <a:rPr dirty="0" spc="-35"/>
              <a:t>STUDY  </a:t>
            </a:r>
            <a:r>
              <a:rPr dirty="0" spc="-40"/>
              <a:t>RECOMMENDATIONS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pc="-60">
                <a:latin typeface="Webdings"/>
                <a:cs typeface="Webdings"/>
              </a:rPr>
              <a:t></a:t>
            </a:r>
            <a:r>
              <a:rPr dirty="0" spc="-60"/>
              <a:t>Consider </a:t>
            </a:r>
            <a:r>
              <a:rPr dirty="0" spc="-5"/>
              <a:t>parts </a:t>
            </a:r>
            <a:r>
              <a:rPr dirty="0"/>
              <a:t>of </a:t>
            </a:r>
            <a:r>
              <a:rPr dirty="0" spc="-10"/>
              <a:t>various </a:t>
            </a:r>
            <a:r>
              <a:rPr dirty="0" spc="-5"/>
              <a:t>other </a:t>
            </a:r>
            <a:r>
              <a:rPr dirty="0" spc="-50"/>
              <a:t>state’s </a:t>
            </a:r>
            <a:r>
              <a:rPr dirty="0" spc="-5"/>
              <a:t>models  </a:t>
            </a:r>
            <a:r>
              <a:rPr dirty="0" spc="-25"/>
              <a:t>to </a:t>
            </a:r>
            <a:r>
              <a:rPr dirty="0" spc="-20"/>
              <a:t>create </a:t>
            </a:r>
            <a:r>
              <a:rPr dirty="0"/>
              <a:t>one </a:t>
            </a:r>
            <a:r>
              <a:rPr dirty="0" spc="-5"/>
              <a:t>unique </a:t>
            </a:r>
            <a:r>
              <a:rPr dirty="0" spc="-25"/>
              <a:t>to </a:t>
            </a:r>
            <a:r>
              <a:rPr dirty="0"/>
              <a:t>SC </a:t>
            </a:r>
            <a:r>
              <a:rPr dirty="0" spc="-5"/>
              <a:t>(i.e., </a:t>
            </a:r>
            <a:r>
              <a:rPr dirty="0" spc="-30"/>
              <a:t>Virginia’s </a:t>
            </a:r>
            <a:r>
              <a:rPr dirty="0" spc="-5"/>
              <a:t>50 </a:t>
            </a:r>
            <a:r>
              <a:rPr dirty="0"/>
              <a:t>%  </a:t>
            </a:r>
            <a:r>
              <a:rPr dirty="0" spc="-10"/>
              <a:t>implementation </a:t>
            </a:r>
            <a:r>
              <a:rPr dirty="0" spc="-5"/>
              <a:t>rule </a:t>
            </a:r>
            <a:r>
              <a:rPr dirty="0"/>
              <a:t>or </a:t>
            </a:r>
            <a:r>
              <a:rPr dirty="0" spc="-20"/>
              <a:t>pay </a:t>
            </a:r>
            <a:r>
              <a:rPr dirty="0"/>
              <a:t>back </a:t>
            </a:r>
            <a:r>
              <a:rPr dirty="0" spc="-5"/>
              <a:t>25% </a:t>
            </a:r>
            <a:r>
              <a:rPr dirty="0" spc="-20"/>
              <a:t>cost </a:t>
            </a:r>
            <a:r>
              <a:rPr dirty="0"/>
              <a:t>of  </a:t>
            </a:r>
            <a:r>
              <a:rPr dirty="0" spc="-5"/>
              <a:t>the</a:t>
            </a:r>
            <a:r>
              <a:rPr dirty="0"/>
              <a:t> </a:t>
            </a:r>
            <a:r>
              <a:rPr dirty="0" spc="-10"/>
              <a:t>study)</a:t>
            </a:r>
          </a:p>
          <a:p>
            <a:pPr marL="355600" marR="188595" indent="-342900">
              <a:lnSpc>
                <a:spcPct val="100000"/>
              </a:lnSpc>
              <a:spcBef>
                <a:spcPts val="995"/>
              </a:spcBef>
            </a:pPr>
            <a:r>
              <a:rPr dirty="0" spc="-60">
                <a:latin typeface="Webdings"/>
                <a:cs typeface="Webdings"/>
              </a:rPr>
              <a:t></a:t>
            </a:r>
            <a:r>
              <a:rPr dirty="0" spc="-60"/>
              <a:t>Consider </a:t>
            </a:r>
            <a:r>
              <a:rPr dirty="0" spc="-10"/>
              <a:t>creating </a:t>
            </a:r>
            <a:r>
              <a:rPr dirty="0" spc="-15"/>
              <a:t>review protocols </a:t>
            </a:r>
            <a:r>
              <a:rPr dirty="0" spc="-5"/>
              <a:t>specific </a:t>
            </a:r>
            <a:r>
              <a:rPr dirty="0" spc="-25"/>
              <a:t>to  </a:t>
            </a:r>
            <a:r>
              <a:rPr dirty="0"/>
              <a:t>SC </a:t>
            </a:r>
            <a:r>
              <a:rPr dirty="0" spc="-5"/>
              <a:t>school</a:t>
            </a:r>
            <a:r>
              <a:rPr dirty="0" spc="-15"/>
              <a:t> </a:t>
            </a:r>
            <a:r>
              <a:rPr dirty="0" spc="-10"/>
              <a:t>districts</a:t>
            </a:r>
          </a:p>
          <a:p>
            <a:pPr marL="355600" marR="114300" indent="-342900">
              <a:lnSpc>
                <a:spcPct val="100000"/>
              </a:lnSpc>
              <a:spcBef>
                <a:spcPts val="994"/>
              </a:spcBef>
            </a:pPr>
            <a:r>
              <a:rPr dirty="0" spc="-60">
                <a:latin typeface="Webdings"/>
                <a:cs typeface="Webdings"/>
              </a:rPr>
              <a:t></a:t>
            </a:r>
            <a:r>
              <a:rPr dirty="0" spc="-60"/>
              <a:t>Consider </a:t>
            </a:r>
            <a:r>
              <a:rPr dirty="0" spc="-15"/>
              <a:t>setting </a:t>
            </a:r>
            <a:r>
              <a:rPr dirty="0" spc="-5"/>
              <a:t>up </a:t>
            </a:r>
            <a:r>
              <a:rPr dirty="0"/>
              <a:t>a </a:t>
            </a:r>
            <a:r>
              <a:rPr dirty="0" spc="-20"/>
              <a:t>statewide </a:t>
            </a:r>
            <a:r>
              <a:rPr dirty="0" spc="-15"/>
              <a:t>best </a:t>
            </a:r>
            <a:r>
              <a:rPr dirty="0" spc="-10"/>
              <a:t>practices  database</a:t>
            </a:r>
          </a:p>
        </p:txBody>
      </p:sp>
    </p:spTree>
  </p:cSld>
  <p:clrMapOvr>
    <a:masterClrMapping/>
  </p:clrMapOvr>
  <p:transition spd="fast">
    <p:split orient="horz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126" y="461581"/>
            <a:ext cx="53301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 b="0">
                <a:latin typeface="Calibri"/>
                <a:cs typeface="Calibri"/>
              </a:rPr>
              <a:t>Questions </a:t>
            </a:r>
            <a:r>
              <a:rPr dirty="0" sz="4400" b="0">
                <a:latin typeface="Calibri"/>
                <a:cs typeface="Calibri"/>
              </a:rPr>
              <a:t>and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20" b="0">
                <a:latin typeface="Calibri"/>
                <a:cs typeface="Calibri"/>
              </a:rPr>
              <a:t>Answers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6720"/>
            <a:ext cx="7103745" cy="112839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3200" spc="-7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200" spc="-70">
                <a:solidFill>
                  <a:srgbClr val="FFFFFF"/>
                </a:solidFill>
                <a:latin typeface="Calibri"/>
                <a:cs typeface="Calibri"/>
              </a:rPr>
              <a:t>Ritchie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Tidwell,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Tidwell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Associates,</a:t>
            </a:r>
            <a:r>
              <a:rPr dirty="0" sz="3200" spc="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Inc.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803-772-8985,</a:t>
            </a:r>
            <a:r>
              <a:rPr dirty="0" sz="28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heavy" sz="28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tidwell@grantmaster.org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993888"/>
            <a:ext cx="6817995" cy="112839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3200" spc="-90">
                <a:solidFill>
                  <a:srgbClr val="FFFFFF"/>
                </a:solidFill>
                <a:latin typeface="Webdings"/>
                <a:cs typeface="Webdings"/>
              </a:rPr>
              <a:t></a:t>
            </a:r>
            <a:r>
              <a:rPr dirty="0" sz="3200" spc="-90">
                <a:solidFill>
                  <a:srgbClr val="FFFFFF"/>
                </a:solidFill>
                <a:latin typeface="Calibri"/>
                <a:cs typeface="Calibri"/>
              </a:rPr>
              <a:t>JoAnn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Cox,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JJC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32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Associates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850-284-2945,</a:t>
            </a:r>
            <a:r>
              <a:rPr dirty="0" sz="28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heavy" sz="2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jjcandassociates@gmail.com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2200" y="2895600"/>
            <a:ext cx="4267200" cy="761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57600" y="5257812"/>
            <a:ext cx="1588769" cy="11439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  <p:transition spd="fast">
    <p:zoom dir="ou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3866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Tidwell </a:t>
            </a:r>
            <a:r>
              <a:rPr dirty="0" sz="3600"/>
              <a:t>&amp; </a:t>
            </a:r>
            <a:r>
              <a:rPr dirty="0" sz="3600" spc="-10"/>
              <a:t>Associates,</a:t>
            </a:r>
            <a:r>
              <a:rPr dirty="0" sz="3600" spc="-45"/>
              <a:t> </a:t>
            </a:r>
            <a:r>
              <a:rPr dirty="0" sz="3600" spc="-5"/>
              <a:t>Inc</a:t>
            </a:r>
            <a:endParaRPr sz="3600"/>
          </a:p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800" spc="-5" b="0">
                <a:latin typeface="Calibri"/>
                <a:cs typeface="Calibri"/>
              </a:rPr>
              <a:t>(Columbia-based</a:t>
            </a:r>
            <a:r>
              <a:rPr dirty="0" sz="1800" spc="2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firm)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63" y="2085848"/>
            <a:ext cx="7827009" cy="42887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28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year history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providing evaluation, </a:t>
            </a:r>
            <a:r>
              <a:rPr dirty="0" sz="2100" spc="-15">
                <a:solidFill>
                  <a:srgbClr val="FFFFFF"/>
                </a:solidFill>
                <a:latin typeface="Calibri"/>
                <a:cs typeface="Calibri"/>
              </a:rPr>
              <a:t>reviews,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studies</a:t>
            </a:r>
            <a:r>
              <a:rPr dirty="0" sz="2100" spc="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(nationwide)</a:t>
            </a:r>
            <a:endParaRPr sz="2100">
              <a:latin typeface="Calibri"/>
              <a:cs typeface="Calibri"/>
            </a:endParaRPr>
          </a:p>
          <a:p>
            <a:pPr marL="12700" marR="3067050">
              <a:lnSpc>
                <a:spcPct val="11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Local,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state,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federal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experience  </a:t>
            </a:r>
            <a:r>
              <a:rPr dirty="0" sz="2100" spc="-55">
                <a:solidFill>
                  <a:srgbClr val="FFFFFF"/>
                </a:solidFill>
                <a:latin typeface="Calibri"/>
                <a:cs typeface="Calibri"/>
              </a:rPr>
              <a:t>Team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Composition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dirty="0" sz="2100" spc="-45">
                <a:solidFill>
                  <a:srgbClr val="FFFFFF"/>
                </a:solidFill>
                <a:latin typeface="Calibri"/>
                <a:cs typeface="Calibri"/>
              </a:rPr>
              <a:t>Total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12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Consultants  </a:t>
            </a:r>
            <a:r>
              <a:rPr dirty="0" sz="2100" spc="-55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Leads:</a:t>
            </a:r>
            <a:endParaRPr sz="21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Mr.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Ritchie Tidwell- Quality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JoAnn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Cox-Project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Director /District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Organization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Management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Dr. Tom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Houlihan-Technical</a:t>
            </a:r>
            <a:r>
              <a:rPr dirty="0" sz="1800" spc="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Advisor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Our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other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experts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in school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district operations</a:t>
            </a:r>
            <a:r>
              <a:rPr dirty="0" sz="1800" spc="-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included:</a:t>
            </a:r>
            <a:endParaRPr sz="18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95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out-of-state</a:t>
            </a:r>
            <a:r>
              <a:rPr dirty="0" sz="14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experts;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team members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worked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previously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as department heads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400" spc="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SC DOE;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Former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award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winning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superintendents,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principals, and</a:t>
            </a:r>
            <a:r>
              <a:rPr dirty="0" sz="1400" spc="-20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teachers;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65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Policy advisors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governors;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attorneys;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65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Certified public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accountants;</a:t>
            </a:r>
            <a:r>
              <a:rPr dirty="0" sz="14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Chief technology</a:t>
            </a:r>
            <a:r>
              <a:rPr dirty="0" sz="14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officers.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9400" y="1371600"/>
            <a:ext cx="3581399" cy="53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6039" y="660025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8346" y="461581"/>
            <a:ext cx="30873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M</a:t>
            </a:r>
            <a:r>
              <a:rPr dirty="0" sz="4400" spc="-25" b="0">
                <a:latin typeface="Calibri"/>
                <a:cs typeface="Calibri"/>
              </a:rPr>
              <a:t>e</a:t>
            </a:r>
            <a:r>
              <a:rPr dirty="0" sz="4400" b="0">
                <a:latin typeface="Calibri"/>
                <a:cs typeface="Calibri"/>
              </a:rPr>
              <a:t>th</a:t>
            </a:r>
            <a:r>
              <a:rPr dirty="0" sz="4400" spc="5" b="0">
                <a:latin typeface="Calibri"/>
                <a:cs typeface="Calibri"/>
              </a:rPr>
              <a:t>o</a:t>
            </a:r>
            <a:r>
              <a:rPr dirty="0" sz="4400" b="0">
                <a:latin typeface="Calibri"/>
                <a:cs typeface="Calibri"/>
              </a:rPr>
              <a:t>d</a:t>
            </a:r>
            <a:r>
              <a:rPr dirty="0" sz="4400" spc="5" b="0">
                <a:latin typeface="Calibri"/>
                <a:cs typeface="Calibri"/>
              </a:rPr>
              <a:t>o</a:t>
            </a:r>
            <a:r>
              <a:rPr dirty="0" sz="4400" spc="-5" b="0">
                <a:latin typeface="Calibri"/>
                <a:cs typeface="Calibri"/>
              </a:rPr>
              <a:t>l</a:t>
            </a:r>
            <a:r>
              <a:rPr dirty="0" sz="4400" spc="5" b="0">
                <a:latin typeface="Calibri"/>
                <a:cs typeface="Calibri"/>
              </a:rPr>
              <a:t>o</a:t>
            </a:r>
            <a:r>
              <a:rPr dirty="0" sz="4400" b="0">
                <a:latin typeface="Calibri"/>
                <a:cs typeface="Calibri"/>
              </a:rPr>
              <a:t>gy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39" y="660025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9587"/>
            <a:ext cx="7569834" cy="42697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Review </a:t>
            </a:r>
            <a:r>
              <a:rPr dirty="0" sz="270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Existing </a:t>
            </a:r>
            <a:r>
              <a:rPr dirty="0" sz="2700" spc="-2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2700">
              <a:latin typeface="Calibri"/>
              <a:cs typeface="Calibri"/>
            </a:endParaRPr>
          </a:p>
          <a:p>
            <a:pPr marL="355600" marR="66040" indent="-342900">
              <a:lnSpc>
                <a:spcPts val="2920"/>
              </a:lnSpc>
              <a:spcBef>
                <a:spcPts val="685"/>
              </a:spcBef>
              <a:buClr>
                <a:srgbClr val="FFFFFF"/>
              </a:buClr>
              <a:buFont typeface="Wingdings"/>
              <a:buChar char=""/>
              <a:tabLst>
                <a:tab pos="433070" algn="l"/>
                <a:tab pos="433705" algn="l"/>
                <a:tab pos="4170679" algn="l"/>
              </a:tabLst>
            </a:pPr>
            <a:r>
              <a:rPr dirty="0"/>
              <a:t>	</a:t>
            </a: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Peer</a:t>
            </a: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 District</a:t>
            </a:r>
            <a:r>
              <a:rPr dirty="0" sz="27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Comparisons	</a:t>
            </a: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(Agreed </a:t>
            </a: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upon with</a:t>
            </a:r>
            <a:r>
              <a:rPr dirty="0" sz="27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EOC,  </a:t>
            </a: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district, </a:t>
            </a: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and Tidwell and</a:t>
            </a:r>
            <a:r>
              <a:rPr dirty="0" sz="27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Assoc.)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275"/>
              </a:spcBef>
              <a:buFont typeface="Wingdings"/>
              <a:buChar char=""/>
              <a:tabLst>
                <a:tab pos="433070" algn="l"/>
                <a:tab pos="433705" algn="l"/>
              </a:tabLst>
            </a:pP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Preliminary </a:t>
            </a: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5"/>
              </a:spcBef>
              <a:buFont typeface="Wingdings"/>
              <a:buChar char=""/>
              <a:tabLst>
                <a:tab pos="433070" algn="l"/>
                <a:tab pos="433705" algn="l"/>
              </a:tabLst>
            </a:pPr>
            <a:r>
              <a:rPr dirty="0" sz="2700" spc="-2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Surveys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5"/>
              </a:spcBef>
              <a:buFont typeface="Wingdings"/>
              <a:buChar char=""/>
              <a:tabLst>
                <a:tab pos="433070" algn="l"/>
                <a:tab pos="433705" algn="l"/>
              </a:tabLst>
            </a:pPr>
            <a:r>
              <a:rPr dirty="0" sz="2700" spc="-10">
                <a:solidFill>
                  <a:srgbClr val="FFFFFF"/>
                </a:solidFill>
                <a:latin typeface="Calibri"/>
                <a:cs typeface="Calibri"/>
              </a:rPr>
              <a:t>Onsite</a:t>
            </a:r>
            <a:r>
              <a:rPr dirty="0" sz="27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5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27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12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consultants conducted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reviews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Interviews,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focus groups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members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Site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visits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schools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Community Open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House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714" rIns="0" bIns="0" rtlCol="0" vert="horz">
            <a:spAutoFit/>
          </a:bodyPr>
          <a:lstStyle/>
          <a:p>
            <a:pPr marL="760095" marR="5080" indent="1947545">
              <a:lnSpc>
                <a:spcPct val="100000"/>
              </a:lnSpc>
              <a:spcBef>
                <a:spcPts val="100"/>
              </a:spcBef>
            </a:pPr>
            <a:r>
              <a:rPr dirty="0" sz="3200" spc="-70" b="0">
                <a:latin typeface="Calibri"/>
                <a:cs typeface="Calibri"/>
              </a:rPr>
              <a:t>Total </a:t>
            </a:r>
            <a:r>
              <a:rPr dirty="0" sz="3200" spc="-10" b="0">
                <a:latin typeface="Calibri"/>
                <a:cs typeface="Calibri"/>
              </a:rPr>
              <a:t>District  Commendations/Recommendations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39" y="660025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1354"/>
            <a:ext cx="6608445" cy="4585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82880" indent="-342900">
              <a:lnSpc>
                <a:spcPct val="11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Barnwell 19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22 Commendations/  62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Recommendations</a:t>
            </a:r>
            <a:endParaRPr sz="3400">
              <a:latin typeface="Calibri"/>
              <a:cs typeface="Calibri"/>
            </a:endParaRPr>
          </a:p>
          <a:p>
            <a:pPr marL="355600" marR="131445" indent="-342900">
              <a:lnSpc>
                <a:spcPts val="4490"/>
              </a:lnSpc>
              <a:spcBef>
                <a:spcPts val="21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Clarendon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1 –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31 Commendations/  48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Recommendations</a:t>
            </a:r>
            <a:endParaRPr sz="3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Dorchester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2 –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22</a:t>
            </a:r>
            <a:r>
              <a:rPr dirty="0" sz="3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Commendations/</a:t>
            </a:r>
            <a:endParaRPr sz="3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409"/>
              </a:spcBef>
            </a:pP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Recommendations</a:t>
            </a:r>
            <a:endParaRPr sz="3400">
              <a:latin typeface="Calibri"/>
              <a:cs typeface="Calibri"/>
            </a:endParaRPr>
          </a:p>
          <a:p>
            <a:pPr marL="355600" marR="240665" indent="-342900">
              <a:lnSpc>
                <a:spcPts val="4490"/>
              </a:lnSpc>
              <a:spcBef>
                <a:spcPts val="21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Lexington 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37 Commendations/  70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5">
                <a:solidFill>
                  <a:srgbClr val="FFFFFF"/>
                </a:solidFill>
                <a:latin typeface="Calibri"/>
                <a:cs typeface="Calibri"/>
              </a:rPr>
              <a:t>Recommendations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47" y="343915"/>
            <a:ext cx="71812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80"/>
              <a:t>TOTAL </a:t>
            </a:r>
            <a:r>
              <a:rPr dirty="0" sz="3000" spc="-15"/>
              <a:t>FIRST </a:t>
            </a:r>
            <a:r>
              <a:rPr dirty="0" sz="3000" spc="-10"/>
              <a:t>-YEAR </a:t>
            </a:r>
            <a:r>
              <a:rPr dirty="0" sz="3000" spc="-35"/>
              <a:t>ESTIMATED </a:t>
            </a:r>
            <a:r>
              <a:rPr dirty="0" sz="3000" spc="-30"/>
              <a:t>SAVINGS </a:t>
            </a:r>
            <a:r>
              <a:rPr dirty="0" sz="3000"/>
              <a:t>-4</a:t>
            </a:r>
            <a:r>
              <a:rPr dirty="0" sz="3000" spc="-5"/>
              <a:t> SC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66039" y="660025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7900" y="718022"/>
            <a:ext cx="7186930" cy="514858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ctr" marL="340995">
              <a:lnSpc>
                <a:spcPct val="100000"/>
              </a:lnSpc>
              <a:spcBef>
                <a:spcPts val="395"/>
              </a:spcBef>
            </a:pP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DISTRICTS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4400" b="1">
                <a:solidFill>
                  <a:srgbClr val="FF0000"/>
                </a:solidFill>
                <a:latin typeface="Calibri"/>
                <a:cs typeface="Calibri"/>
              </a:rPr>
              <a:t>$1,618,466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ts val="3420"/>
              </a:lnSpc>
              <a:spcBef>
                <a:spcPts val="450"/>
              </a:spcBef>
            </a:pP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TOTAL 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FIVE-YEAR </a:t>
            </a:r>
            <a:r>
              <a:rPr dirty="0" sz="3000" spc="-35">
                <a:solidFill>
                  <a:srgbClr val="FFFFFF"/>
                </a:solidFill>
                <a:latin typeface="Calibri"/>
                <a:cs typeface="Calibri"/>
              </a:rPr>
              <a:t>ESTIMATED </a:t>
            </a: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SAVINGS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– 4</a:t>
            </a:r>
            <a:r>
              <a:rPr dirty="0" sz="30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endParaRPr sz="3000">
              <a:latin typeface="Calibri"/>
              <a:cs typeface="Calibri"/>
            </a:endParaRPr>
          </a:p>
          <a:p>
            <a:pPr algn="ctr" marL="340360">
              <a:lnSpc>
                <a:spcPts val="3420"/>
              </a:lnSpc>
            </a:pP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DISTRICTS</a:t>
            </a:r>
            <a:endParaRPr sz="30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434"/>
              </a:spcBef>
            </a:pPr>
            <a:r>
              <a:rPr dirty="0" sz="4400" spc="-5" b="1">
                <a:solidFill>
                  <a:srgbClr val="10253F"/>
                </a:solidFill>
                <a:latin typeface="Calibri"/>
                <a:cs typeface="Calibri"/>
              </a:rPr>
              <a:t>$11,784,684</a:t>
            </a:r>
            <a:endParaRPr sz="4400">
              <a:latin typeface="Calibri"/>
              <a:cs typeface="Calibri"/>
            </a:endParaRPr>
          </a:p>
          <a:p>
            <a:pPr marL="909955" marR="5080" indent="-897890">
              <a:lnSpc>
                <a:spcPts val="3240"/>
              </a:lnSpc>
              <a:spcBef>
                <a:spcPts val="3370"/>
              </a:spcBef>
            </a:pP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2003,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VIRGINIA </a:t>
            </a:r>
            <a:r>
              <a:rPr dirty="0" sz="3000" spc="-60" b="1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EFFICIENCY  REVIEW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41</a:t>
            </a:r>
            <a:r>
              <a:rPr dirty="0" sz="3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DISTRICTS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3000" spc="-20" b="1">
                <a:solidFill>
                  <a:srgbClr val="FFFFFF"/>
                </a:solidFill>
                <a:latin typeface="Calibri"/>
                <a:cs typeface="Calibri"/>
              </a:rPr>
              <a:t>ANNUAL </a:t>
            </a:r>
            <a:r>
              <a:rPr dirty="0" sz="3000" spc="-25" b="1">
                <a:solidFill>
                  <a:srgbClr val="FF0000"/>
                </a:solidFill>
                <a:latin typeface="Calibri"/>
                <a:cs typeface="Calibri"/>
              </a:rPr>
              <a:t>ACTUAL</a:t>
            </a:r>
            <a:r>
              <a:rPr dirty="0" sz="30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000" spc="-30" b="1">
                <a:solidFill>
                  <a:srgbClr val="FFFFFF"/>
                </a:solidFill>
                <a:latin typeface="Calibri"/>
                <a:cs typeface="Calibri"/>
              </a:rPr>
              <a:t>SAVINGS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3000" spc="-5" b="1">
                <a:solidFill>
                  <a:srgbClr val="FF0000"/>
                </a:solidFill>
                <a:latin typeface="Calibri"/>
                <a:cs typeface="Calibri"/>
              </a:rPr>
              <a:t>$44,934,442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7104" y="121412"/>
            <a:ext cx="4048125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7314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Five </a:t>
            </a:r>
            <a:r>
              <a:rPr dirty="0" sz="3200" spc="-60" b="0">
                <a:latin typeface="Calibri"/>
                <a:cs typeface="Calibri"/>
              </a:rPr>
              <a:t>Year </a:t>
            </a:r>
            <a:r>
              <a:rPr dirty="0" sz="3200" spc="-10" b="0">
                <a:latin typeface="Calibri"/>
                <a:cs typeface="Calibri"/>
              </a:rPr>
              <a:t>Savings/Costs  </a:t>
            </a:r>
            <a:r>
              <a:rPr dirty="0" sz="3200" spc="-5" b="0">
                <a:latin typeface="Calibri"/>
                <a:cs typeface="Calibri"/>
              </a:rPr>
              <a:t>B</a:t>
            </a:r>
            <a:r>
              <a:rPr dirty="0" sz="2400" spc="-5" b="0">
                <a:latin typeface="Calibri"/>
                <a:cs typeface="Calibri"/>
              </a:rPr>
              <a:t>y District and </a:t>
            </a:r>
            <a:r>
              <a:rPr dirty="0" sz="2400" spc="-10" b="0">
                <a:latin typeface="Calibri"/>
                <a:cs typeface="Calibri"/>
              </a:rPr>
              <a:t>Operational</a:t>
            </a:r>
            <a:r>
              <a:rPr dirty="0" sz="2400" spc="-95" b="0">
                <a:latin typeface="Calibri"/>
                <a:cs typeface="Calibri"/>
              </a:rPr>
              <a:t> </a:t>
            </a:r>
            <a:r>
              <a:rPr dirty="0" sz="2400" spc="-10" b="0">
                <a:latin typeface="Calibri"/>
                <a:cs typeface="Calibri"/>
              </a:rPr>
              <a:t>Area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39" y="660025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5431028"/>
            <a:ext cx="8343265" cy="1093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8419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*Note:</a:t>
            </a:r>
            <a:r>
              <a:rPr dirty="0" sz="14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Three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districts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requesting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maximum revenue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annually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permitted by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law.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additional funding would, among other things, help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pay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some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our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recommendations that require</a:t>
            </a:r>
            <a:r>
              <a:rPr dirty="0" sz="1400" spc="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costs.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For example,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based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on FY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14-15,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Lexington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4, the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foregone revenue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was $149,914.99. If the school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board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does  not subsequently impose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millage increase, then over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five-year period the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foregone revenue total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400" spc="1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$749,574.95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6712" y="1204912"/>
          <a:ext cx="8425180" cy="4143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219200"/>
                <a:gridCol w="1143000"/>
                <a:gridCol w="1143000"/>
                <a:gridCol w="1219200"/>
                <a:gridCol w="1752600"/>
              </a:tblGrid>
              <a:tr h="914400">
                <a:tc>
                  <a:txBody>
                    <a:bodyPr/>
                    <a:lstStyle/>
                    <a:p>
                      <a:pPr marL="559435" marR="199390" indent="-353695">
                        <a:lnSpc>
                          <a:spcPts val="1800"/>
                        </a:lnSpc>
                        <a:spcBef>
                          <a:spcPts val="10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Operational</a:t>
                      </a:r>
                      <a:r>
                        <a:rPr dirty="0" sz="1500" spc="-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Areas 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Reviewed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Dorchester</a:t>
                      </a:r>
                      <a:r>
                        <a:rPr dirty="0" sz="1500" spc="-5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Lexington</a:t>
                      </a:r>
                      <a:r>
                        <a:rPr dirty="0" sz="1500" spc="-6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Barnwell</a:t>
                      </a:r>
                      <a:r>
                        <a:rPr dirty="0" sz="1500" spc="-6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Clarendon</a:t>
                      </a:r>
                      <a:r>
                        <a:rPr dirty="0" sz="15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 marR="67310" indent="5080">
                        <a:lnSpc>
                          <a:spcPts val="1800"/>
                        </a:lnSpc>
                        <a:spcBef>
                          <a:spcPts val="10"/>
                        </a:spcBef>
                      </a:pPr>
                      <a:r>
                        <a:rPr dirty="0" sz="15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 year  Savings/Cost</a:t>
                      </a:r>
                      <a:r>
                        <a:rPr dirty="0" sz="1500" spc="-8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across 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districts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by  operational</a:t>
                      </a:r>
                      <a:r>
                        <a:rPr dirty="0" sz="15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area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29">
                <a:tc>
                  <a:txBody>
                    <a:bodyPr/>
                    <a:lstStyle/>
                    <a:p>
                      <a:pPr marL="67945" marR="643890">
                        <a:lnSpc>
                          <a:spcPts val="1800"/>
                        </a:lnSpc>
                        <a:spcBef>
                          <a:spcPts val="10"/>
                        </a:spcBef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r>
                        <a:rPr dirty="0" sz="1500" spc="-1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Management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$2,205,600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($189,050)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($249,750)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 spc="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$1,767,250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>
                        <a:lnSpc>
                          <a:spcPts val="1750"/>
                        </a:lnSpc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5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Management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$45,816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($30,939)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($39,100)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$12,661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($11,562)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7945">
                        <a:lnSpc>
                          <a:spcPts val="1750"/>
                        </a:lnSpc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500" spc="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Resources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($243,475)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($2,500)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$673,785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$109,110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$536,920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7945" marR="66040">
                        <a:lnSpc>
                          <a:spcPts val="1800"/>
                        </a:lnSpc>
                        <a:spcBef>
                          <a:spcPts val="10"/>
                        </a:spcBef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Facility Use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500" spc="-8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Energy  Management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$3,405,795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($264,791)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($443,000)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$128,929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$2,826,933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>
                        <a:lnSpc>
                          <a:spcPts val="1750"/>
                        </a:lnSpc>
                      </a:pPr>
                      <a:r>
                        <a:rPr dirty="0" sz="15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Transportation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$274,000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$126,473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($66,162)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$70,608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$404,919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7945">
                        <a:lnSpc>
                          <a:spcPts val="1750"/>
                        </a:lnSpc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Food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Services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$2,513,544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$100,000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$1,633,033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($9,700)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$4,236,877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7945">
                        <a:lnSpc>
                          <a:spcPts val="1750"/>
                        </a:lnSpc>
                      </a:pPr>
                      <a:r>
                        <a:rPr dirty="0" sz="1500" spc="-1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Technology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$1,136,494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$691,300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$81,470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$114,083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$2,023,347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7945" marR="260350">
                        <a:lnSpc>
                          <a:spcPts val="1800"/>
                        </a:lnSpc>
                        <a:spcBef>
                          <a:spcPts val="10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Grand </a:t>
                      </a:r>
                      <a:r>
                        <a:rPr dirty="0" sz="15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500" spc="-10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5-year  savings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$9,337,774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$460,493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$1,590,276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$426,141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 spc="-1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$11,784,684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split orient="horz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District </a:t>
            </a:r>
            <a:r>
              <a:rPr dirty="0" sz="3600" spc="-20"/>
              <a:t>Organization </a:t>
            </a:r>
            <a:r>
              <a:rPr dirty="0" sz="3600" spc="-5"/>
              <a:t>and</a:t>
            </a:r>
            <a:r>
              <a:rPr dirty="0" sz="3600" spc="30"/>
              <a:t> </a:t>
            </a:r>
            <a:r>
              <a:rPr dirty="0" sz="3600" spc="-15"/>
              <a:t>Management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35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440" y="6431978"/>
            <a:ext cx="12827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455"/>
            <a:ext cx="7990205" cy="3580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357505" indent="-342265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study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consider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shared </a:t>
            </a: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central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office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services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dirty="0" sz="2200" spc="-30">
                <a:solidFill>
                  <a:srgbClr val="FFFFFF"/>
                </a:solidFill>
                <a:latin typeface="Calibri"/>
                <a:cs typeface="Calibri"/>
              </a:rPr>
              <a:t>smaller, </a:t>
            </a:r>
            <a:r>
              <a:rPr dirty="0" sz="2200" spc="-15">
                <a:solidFill>
                  <a:srgbClr val="FFFFFF"/>
                </a:solidFill>
                <a:latin typeface="Calibri"/>
                <a:cs typeface="Calibri"/>
              </a:rPr>
              <a:t>rural</a:t>
            </a:r>
            <a:r>
              <a:rPr dirty="0" sz="22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districts.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use and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resources provided by  the </a:t>
            </a:r>
            <a:r>
              <a:rPr dirty="0" sz="2200" spc="-40" b="1">
                <a:solidFill>
                  <a:srgbClr val="FFFFFF"/>
                </a:solidFill>
                <a:latin typeface="Calibri"/>
                <a:cs typeface="Calibri"/>
              </a:rPr>
              <a:t>state’s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consortia;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these appear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be an </a:t>
            </a:r>
            <a:r>
              <a:rPr dirty="0" sz="2200" spc="-15">
                <a:solidFill>
                  <a:srgbClr val="FFFFFF"/>
                </a:solidFill>
                <a:latin typeface="Calibri"/>
                <a:cs typeface="Calibri"/>
              </a:rPr>
              <a:t>untapped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resource  (i.e.,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Pee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Dee </a:t>
            </a:r>
            <a:r>
              <a:rPr dirty="0" sz="2200" spc="-15">
                <a:solidFill>
                  <a:srgbClr val="FFFFFF"/>
                </a:solidFill>
                <a:latin typeface="Calibri"/>
                <a:cs typeface="Calibri"/>
              </a:rPr>
              <a:t>Education Center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Florence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200" spc="-25">
                <a:solidFill>
                  <a:srgbClr val="FFFFFF"/>
                </a:solidFill>
                <a:latin typeface="Calibri"/>
                <a:cs typeface="Calibri"/>
              </a:rPr>
              <a:t>Western 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Piedmont </a:t>
            </a:r>
            <a:r>
              <a:rPr dirty="0" sz="2200" spc="-15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Consortium in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Greenwood,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and Old English  Consortium.)</a:t>
            </a:r>
            <a:endParaRPr sz="2200">
              <a:latin typeface="Calibri"/>
              <a:cs typeface="Calibri"/>
            </a:endParaRPr>
          </a:p>
          <a:p>
            <a:pPr algn="just" marL="355600" marR="61594" indent="-342900">
              <a:lnSpc>
                <a:spcPct val="100000"/>
              </a:lnSpc>
              <a:spcBef>
                <a:spcPts val="80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Lack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consistency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superintendents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although 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there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best </a:t>
            </a:r>
            <a:r>
              <a:rPr dirty="0" sz="2200" spc="-15">
                <a:solidFill>
                  <a:srgbClr val="FFFFFF"/>
                </a:solidFill>
                <a:latin typeface="Calibri"/>
                <a:cs typeface="Calibri"/>
              </a:rPr>
              <a:t>practice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model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offered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by the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South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Carolina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School  Boards’ Association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(SCSBA) </a:t>
            </a:r>
            <a:r>
              <a:rPr dirty="0" sz="22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8146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District </a:t>
            </a:r>
            <a:r>
              <a:rPr dirty="0" sz="3600" spc="-20"/>
              <a:t>Organization </a:t>
            </a:r>
            <a:r>
              <a:rPr dirty="0" sz="3600" spc="-5"/>
              <a:t>and</a:t>
            </a:r>
            <a:r>
              <a:rPr dirty="0" sz="3600" spc="30"/>
              <a:t> </a:t>
            </a:r>
            <a:r>
              <a:rPr dirty="0" sz="3600" spc="-15"/>
              <a:t>Management</a:t>
            </a:r>
            <a:endParaRPr sz="360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spc="-5" b="0">
                <a:latin typeface="Calibri"/>
                <a:cs typeface="Calibri"/>
              </a:rPr>
              <a:t>(SELECTED </a:t>
            </a:r>
            <a:r>
              <a:rPr dirty="0" sz="2400" spc="-15" b="0">
                <a:latin typeface="Calibri"/>
                <a:cs typeface="Calibri"/>
              </a:rPr>
              <a:t>GLOBAL </a:t>
            </a:r>
            <a:r>
              <a:rPr dirty="0" sz="2400" spc="-5" b="0">
                <a:latin typeface="Calibri"/>
                <a:cs typeface="Calibri"/>
              </a:rPr>
              <a:t>FINDINGS/FUTURE</a:t>
            </a:r>
            <a:r>
              <a:rPr dirty="0" sz="2400" spc="-35" b="0">
                <a:latin typeface="Calibri"/>
                <a:cs typeface="Calibri"/>
              </a:rPr>
              <a:t> </a:t>
            </a:r>
            <a:r>
              <a:rPr dirty="0" sz="2400" spc="-20" b="0">
                <a:latin typeface="Calibri"/>
                <a:cs typeface="Calibri"/>
              </a:rPr>
              <a:t>CONSIDERATION)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440" y="6431978"/>
            <a:ext cx="12827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8048625" cy="393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7747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6343015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role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cost-effectiveness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county boards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education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needs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reviewed/studied at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4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level.	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(ie., the 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county board that oversees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multiple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Clarendon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districts  called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Clarendon Board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Anderson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Dillon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Boards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Education)</a:t>
            </a:r>
            <a:endParaRPr sz="2400">
              <a:latin typeface="Calibri"/>
              <a:cs typeface="Calibri"/>
            </a:endParaRPr>
          </a:p>
          <a:p>
            <a:pPr marL="355600" marR="69850" indent="-342900">
              <a:lnSpc>
                <a:spcPct val="100000"/>
              </a:lnSpc>
              <a:spcBef>
                <a:spcPts val="1005"/>
              </a:spcBef>
              <a:buFont typeface="Wingdings"/>
              <a:buChar char=""/>
              <a:tabLst>
                <a:tab pos="355600" algn="l"/>
                <a:tab pos="2575560" algn="l"/>
              </a:tabLst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There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inconsistency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monthly stipend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school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members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.	No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pay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up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$600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month;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board  chairs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Stronger training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Board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members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is needed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particularly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in 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understanding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roles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2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policymakers.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split orient="horz"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Ritchie</dc:creator>
  <dc:title>Presentation for the South Carolina Oversight committee School District efficiency</dc:title>
  <dcterms:created xsi:type="dcterms:W3CDTF">2018-09-17T20:08:09Z</dcterms:created>
  <dcterms:modified xsi:type="dcterms:W3CDTF">2018-09-17T20:08:09Z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2015-06-08T00:00:00Z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2018-09-17T00:00:00Z</vt:filetime>
  </property>
</Properties>
</file>